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4"/>
  </p:notesMasterIdLst>
  <p:handoutMasterIdLst>
    <p:handoutMasterId r:id="rId25"/>
  </p:handoutMasterIdLst>
  <p:sldIdLst>
    <p:sldId id="266" r:id="rId3"/>
    <p:sldId id="4408" r:id="rId4"/>
    <p:sldId id="4397" r:id="rId5"/>
    <p:sldId id="4433" r:id="rId6"/>
    <p:sldId id="279" r:id="rId7"/>
    <p:sldId id="4400" r:id="rId8"/>
    <p:sldId id="4394" r:id="rId9"/>
    <p:sldId id="4431" r:id="rId10"/>
    <p:sldId id="4417" r:id="rId11"/>
    <p:sldId id="4399" r:id="rId12"/>
    <p:sldId id="309" r:id="rId13"/>
    <p:sldId id="4401" r:id="rId14"/>
    <p:sldId id="317" r:id="rId15"/>
    <p:sldId id="308" r:id="rId16"/>
    <p:sldId id="4434" r:id="rId17"/>
    <p:sldId id="313" r:id="rId18"/>
    <p:sldId id="4407" r:id="rId19"/>
    <p:sldId id="4411" r:id="rId20"/>
    <p:sldId id="4412" r:id="rId21"/>
    <p:sldId id="270" r:id="rId22"/>
    <p:sldId id="269" r:id="rId23"/>
  </p:sldIdLst>
  <p:sldSz cx="12192000" cy="6858000"/>
  <p:notesSz cx="7010400" cy="92964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2" autoAdjust="0"/>
    <p:restoredTop sz="94595" autoAdjust="0"/>
  </p:normalViewPr>
  <p:slideViewPr>
    <p:cSldViewPr>
      <p:cViewPr varScale="1">
        <p:scale>
          <a:sx n="64" d="100"/>
          <a:sy n="64" d="100"/>
        </p:scale>
        <p:origin x="104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XENSVR\%7bFD34A37F%7d\EXT\UD\20240501_ResponseRates_main_household_survey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282079768914566E-2"/>
          <c:y val="5.1515223262988991E-2"/>
          <c:w val="0.92200004521669643"/>
          <c:h val="0.76955245713439246"/>
        </c:manualLayout>
      </c:layout>
      <c:lineChart>
        <c:grouping val="standard"/>
        <c:varyColors val="0"/>
        <c:ser>
          <c:idx val="1"/>
          <c:order val="1"/>
          <c:tx>
            <c:strRef>
              <c:f>'[20240501_ResponseRates_main_household_surveys.xlsx]Data'!$H$1</c:f>
              <c:strCache>
                <c:ptCount val="1"/>
                <c:pt idx="0">
                  <c:v>General Social Survey 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'[20240501_ResponseRates_main_household_surveys.xlsx]Data'!$G$2:$G$29</c:f>
              <c:numCache>
                <c:formatCode>General</c:formatCode>
                <c:ptCount val="2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 formatCode="0">
                  <c:v>2020</c:v>
                </c:pt>
                <c:pt idx="25" formatCode="0">
                  <c:v>2021</c:v>
                </c:pt>
                <c:pt idx="26">
                  <c:v>2022</c:v>
                </c:pt>
                <c:pt idx="27">
                  <c:v>2023</c:v>
                </c:pt>
              </c:numCache>
            </c:numRef>
          </c:cat>
          <c:val>
            <c:numRef>
              <c:f>'[20240501_ResponseRates_main_household_surveys.xlsx]Data'!$H$2:$H$29</c:f>
              <c:numCache>
                <c:formatCode>General</c:formatCode>
                <c:ptCount val="28"/>
                <c:pt idx="0">
                  <c:v>85.3</c:v>
                </c:pt>
                <c:pt idx="1">
                  <c:v>#N/A</c:v>
                </c:pt>
                <c:pt idx="2">
                  <c:v>77.599999999999994</c:v>
                </c:pt>
                <c:pt idx="3">
                  <c:v>81.3</c:v>
                </c:pt>
                <c:pt idx="4">
                  <c:v>80.8</c:v>
                </c:pt>
                <c:pt idx="5" formatCode="0.0">
                  <c:v>80.900000000000006</c:v>
                </c:pt>
                <c:pt idx="6" formatCode="0.0">
                  <c:v>74.5</c:v>
                </c:pt>
                <c:pt idx="7" formatCode="0.0">
                  <c:v>78</c:v>
                </c:pt>
                <c:pt idx="8" formatCode="0.0">
                  <c:v>74.5</c:v>
                </c:pt>
                <c:pt idx="9" formatCode="0.0">
                  <c:v>58.6</c:v>
                </c:pt>
                <c:pt idx="10" formatCode="0.0">
                  <c:v>67.400000000000006</c:v>
                </c:pt>
                <c:pt idx="11" formatCode="0.0">
                  <c:v>57.7</c:v>
                </c:pt>
                <c:pt idx="12" formatCode="0.0">
                  <c:v>57.3</c:v>
                </c:pt>
                <c:pt idx="13" formatCode="0.0">
                  <c:v>61.6</c:v>
                </c:pt>
                <c:pt idx="14" formatCode="0.0">
                  <c:v>55.2</c:v>
                </c:pt>
                <c:pt idx="15" formatCode="0.0">
                  <c:v>65.8</c:v>
                </c:pt>
                <c:pt idx="16" formatCode="0.0">
                  <c:v>65.7</c:v>
                </c:pt>
                <c:pt idx="17" formatCode="0.0">
                  <c:v>48.9</c:v>
                </c:pt>
                <c:pt idx="18" formatCode="0.0">
                  <c:v>53.6</c:v>
                </c:pt>
                <c:pt idx="19" formatCode="0.0">
                  <c:v>38.200000000000003</c:v>
                </c:pt>
                <c:pt idx="20" formatCode="0.0">
                  <c:v>50.8</c:v>
                </c:pt>
                <c:pt idx="21" formatCode="0.0">
                  <c:v>52.4</c:v>
                </c:pt>
                <c:pt idx="22" formatCode="0.0">
                  <c:v>47.4</c:v>
                </c:pt>
                <c:pt idx="23" formatCode="0.0">
                  <c:v>36.4</c:v>
                </c:pt>
                <c:pt idx="24" formatCode="0.0">
                  <c:v>40.299999999999997</c:v>
                </c:pt>
                <c:pt idx="25" formatCode="0.0">
                  <c:v>#N/A</c:v>
                </c:pt>
                <c:pt idx="26" formatCode="0.0">
                  <c:v>30.7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F2-46A8-8F30-D5AB275770D6}"/>
            </c:ext>
          </c:extLst>
        </c:ser>
        <c:ser>
          <c:idx val="4"/>
          <c:order val="2"/>
          <c:tx>
            <c:strRef>
              <c:f>'[20240501_ResponseRates_main_household_surveys.xlsx]Data'!$I$1</c:f>
              <c:strCache>
                <c:ptCount val="1"/>
                <c:pt idx="0">
                  <c:v>Labour Force Survey 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'[20240501_ResponseRates_main_household_surveys.xlsx]Data'!$G$2:$G$29</c:f>
              <c:numCache>
                <c:formatCode>General</c:formatCode>
                <c:ptCount val="2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 formatCode="0">
                  <c:v>2020</c:v>
                </c:pt>
                <c:pt idx="25" formatCode="0">
                  <c:v>2021</c:v>
                </c:pt>
                <c:pt idx="26">
                  <c:v>2022</c:v>
                </c:pt>
                <c:pt idx="27">
                  <c:v>2023</c:v>
                </c:pt>
              </c:numCache>
            </c:numRef>
          </c:cat>
          <c:val>
            <c:numRef>
              <c:f>'[20240501_ResponseRates_main_household_surveys.xlsx]Data'!$I$2:$I$29</c:f>
              <c:numCache>
                <c:formatCode>General</c:formatCode>
                <c:ptCount val="28"/>
                <c:pt idx="0">
                  <c:v>95.375</c:v>
                </c:pt>
                <c:pt idx="1">
                  <c:v>95.125</c:v>
                </c:pt>
                <c:pt idx="2">
                  <c:v>95.275000000000006</c:v>
                </c:pt>
                <c:pt idx="3">
                  <c:v>94.358333333333334</c:v>
                </c:pt>
                <c:pt idx="4">
                  <c:v>91.766666666666666</c:v>
                </c:pt>
                <c:pt idx="5">
                  <c:v>93.625</c:v>
                </c:pt>
                <c:pt idx="6">
                  <c:v>94.016666666666666</c:v>
                </c:pt>
                <c:pt idx="7">
                  <c:v>93.408333333333331</c:v>
                </c:pt>
                <c:pt idx="8">
                  <c:v>92.424999999999997</c:v>
                </c:pt>
                <c:pt idx="9">
                  <c:v>90.516666666666666</c:v>
                </c:pt>
                <c:pt idx="10" formatCode="0.0">
                  <c:v>#N/A</c:v>
                </c:pt>
                <c:pt idx="11" formatCode="0.0">
                  <c:v>92.333333333333329</c:v>
                </c:pt>
                <c:pt idx="12" formatCode="0.0">
                  <c:v>91.241666666666674</c:v>
                </c:pt>
                <c:pt idx="13" formatCode="0.0">
                  <c:v>90.883333333333326</c:v>
                </c:pt>
                <c:pt idx="14" formatCode="0.0">
                  <c:v>89.8</c:v>
                </c:pt>
                <c:pt idx="15" formatCode="0.0">
                  <c:v>90.108333333333348</c:v>
                </c:pt>
                <c:pt idx="16" formatCode="0.0">
                  <c:v>89.100000000000009</c:v>
                </c:pt>
                <c:pt idx="17" formatCode="0.0">
                  <c:v>88.983333333333348</c:v>
                </c:pt>
                <c:pt idx="18" formatCode="0.0">
                  <c:v>89.125</c:v>
                </c:pt>
                <c:pt idx="19">
                  <c:v>88</c:v>
                </c:pt>
                <c:pt idx="20">
                  <c:v>88.8</c:v>
                </c:pt>
                <c:pt idx="21">
                  <c:v>88.7</c:v>
                </c:pt>
                <c:pt idx="22">
                  <c:v>87.7</c:v>
                </c:pt>
                <c:pt idx="23">
                  <c:v>87.9</c:v>
                </c:pt>
                <c:pt idx="24" formatCode="0.0">
                  <c:v>76.7</c:v>
                </c:pt>
                <c:pt idx="25" formatCode="0.0">
                  <c:v>69.5</c:v>
                </c:pt>
                <c:pt idx="26">
                  <c:v>72.2</c:v>
                </c:pt>
                <c:pt idx="27">
                  <c:v>70.900000000000006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F2-46A8-8F30-D5AB275770D6}"/>
            </c:ext>
          </c:extLst>
        </c:ser>
        <c:ser>
          <c:idx val="2"/>
          <c:order val="3"/>
          <c:tx>
            <c:strRef>
              <c:f>'[20240501_ResponseRates_main_household_surveys.xlsx]Data'!$J$1</c:f>
              <c:strCache>
                <c:ptCount val="1"/>
                <c:pt idx="0">
                  <c:v>Canadian Community Health Survey 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'[20240501_ResponseRates_main_household_surveys.xlsx]Data'!$G$2:$G$29</c:f>
              <c:numCache>
                <c:formatCode>General</c:formatCode>
                <c:ptCount val="2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 formatCode="0">
                  <c:v>2020</c:v>
                </c:pt>
                <c:pt idx="25" formatCode="0">
                  <c:v>2021</c:v>
                </c:pt>
                <c:pt idx="26">
                  <c:v>2022</c:v>
                </c:pt>
                <c:pt idx="27">
                  <c:v>2023</c:v>
                </c:pt>
              </c:numCache>
            </c:numRef>
          </c:cat>
          <c:val>
            <c:numRef>
              <c:f>'[20240501_ResponseRates_main_household_surveys.xlsx]Data'!$J$2:$J$29</c:f>
              <c:numCache>
                <c:formatCode>General</c:formatCode>
                <c:ptCount val="28"/>
                <c:pt idx="5" formatCode="0.0">
                  <c:v>86.9</c:v>
                </c:pt>
                <c:pt idx="6" formatCode="0.0">
                  <c:v>#N/A</c:v>
                </c:pt>
                <c:pt idx="7" formatCode="0.0">
                  <c:v>80.655301584271811</c:v>
                </c:pt>
                <c:pt idx="8" formatCode="0.0">
                  <c:v>#N/A</c:v>
                </c:pt>
                <c:pt idx="9" formatCode="0.0">
                  <c:v>78.917157374869404</c:v>
                </c:pt>
                <c:pt idx="10" formatCode="0.0">
                  <c:v>#N/A</c:v>
                </c:pt>
                <c:pt idx="11" formatCode="0.0">
                  <c:v>77.400000000000006</c:v>
                </c:pt>
                <c:pt idx="12" formatCode="0.0">
                  <c:v>74.5</c:v>
                </c:pt>
                <c:pt idx="13" formatCode="0.0">
                  <c:v>72.900000000000006</c:v>
                </c:pt>
                <c:pt idx="14" formatCode="0.0">
                  <c:v>71.5</c:v>
                </c:pt>
                <c:pt idx="15" formatCode="0.0">
                  <c:v>69.8</c:v>
                </c:pt>
                <c:pt idx="16" formatCode="0.0">
                  <c:v>67</c:v>
                </c:pt>
                <c:pt idx="17" formatCode="0.0">
                  <c:v>66.8</c:v>
                </c:pt>
                <c:pt idx="18" formatCode="0.0">
                  <c:v>65.599999999999994</c:v>
                </c:pt>
                <c:pt idx="19" formatCode="0.0">
                  <c:v>57.5</c:v>
                </c:pt>
                <c:pt idx="20" formatCode="0.0">
                  <c:v>61.3</c:v>
                </c:pt>
                <c:pt idx="21" formatCode="0.0">
                  <c:v>62.8</c:v>
                </c:pt>
                <c:pt idx="22" formatCode="0.0">
                  <c:v>58.8</c:v>
                </c:pt>
                <c:pt idx="23" formatCode="0.0">
                  <c:v>54.4</c:v>
                </c:pt>
                <c:pt idx="24" formatCode="0.0">
                  <c:v>29.7</c:v>
                </c:pt>
                <c:pt idx="25" formatCode="0.0">
                  <c:v>24.1</c:v>
                </c:pt>
                <c:pt idx="26" formatCode="0.0">
                  <c:v>42.7</c:v>
                </c:pt>
                <c:pt idx="27" formatCode="0.0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9F2-46A8-8F30-D5AB275770D6}"/>
            </c:ext>
          </c:extLst>
        </c:ser>
        <c:ser>
          <c:idx val="5"/>
          <c:order val="4"/>
          <c:tx>
            <c:strRef>
              <c:f>'[20240501_ResponseRates_main_household_surveys.xlsx]Data'!$K$1</c:f>
              <c:strCache>
                <c:ptCount val="1"/>
                <c:pt idx="0">
                  <c:v>Survey of Household Spending 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'[20240501_ResponseRates_main_household_surveys.xlsx]Data'!$G$2:$G$29</c:f>
              <c:numCache>
                <c:formatCode>General</c:formatCode>
                <c:ptCount val="2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 formatCode="0">
                  <c:v>2020</c:v>
                </c:pt>
                <c:pt idx="25" formatCode="0">
                  <c:v>2021</c:v>
                </c:pt>
                <c:pt idx="26">
                  <c:v>2022</c:v>
                </c:pt>
                <c:pt idx="27">
                  <c:v>2023</c:v>
                </c:pt>
              </c:numCache>
            </c:numRef>
          </c:cat>
          <c:val>
            <c:numRef>
              <c:f>'[20240501_ResponseRates_main_household_surveys.xlsx]Data'!$K$2:$K$29</c:f>
              <c:numCache>
                <c:formatCode>0.00</c:formatCode>
                <c:ptCount val="28"/>
                <c:pt idx="1">
                  <c:v>77.5</c:v>
                </c:pt>
                <c:pt idx="2">
                  <c:v>76.400000000000006</c:v>
                </c:pt>
                <c:pt idx="3">
                  <c:v>73.2</c:v>
                </c:pt>
                <c:pt idx="4">
                  <c:v>70.2</c:v>
                </c:pt>
                <c:pt idx="5">
                  <c:v>76.2</c:v>
                </c:pt>
                <c:pt idx="6" formatCode="General">
                  <c:v>70.5</c:v>
                </c:pt>
                <c:pt idx="7" formatCode="General">
                  <c:v>71.900000000000006</c:v>
                </c:pt>
                <c:pt idx="8" formatCode="General">
                  <c:v>69.2</c:v>
                </c:pt>
                <c:pt idx="9" formatCode="General">
                  <c:v>71.099999999999994</c:v>
                </c:pt>
                <c:pt idx="10" formatCode="General">
                  <c:v>71.599999999999994</c:v>
                </c:pt>
                <c:pt idx="11" formatCode="General">
                  <c:v>64.900000000000006</c:v>
                </c:pt>
                <c:pt idx="12" formatCode="General">
                  <c:v>63.4</c:v>
                </c:pt>
                <c:pt idx="13" formatCode="General">
                  <c:v>64.2</c:v>
                </c:pt>
                <c:pt idx="14" formatCode="General">
                  <c:v>66.900000000000006</c:v>
                </c:pt>
                <c:pt idx="15" formatCode="General">
                  <c:v>65.7</c:v>
                </c:pt>
                <c:pt idx="16" formatCode="General">
                  <c:v>64.8</c:v>
                </c:pt>
                <c:pt idx="17" formatCode="General">
                  <c:v>67.2</c:v>
                </c:pt>
                <c:pt idx="18" formatCode="General">
                  <c:v>66.7</c:v>
                </c:pt>
                <c:pt idx="19">
                  <c:v>60.9</c:v>
                </c:pt>
                <c:pt idx="20">
                  <c:v>65.099999999999994</c:v>
                </c:pt>
                <c:pt idx="21">
                  <c:v>66.900000000000006</c:v>
                </c:pt>
                <c:pt idx="22" formatCode="0.0">
                  <c:v>#N/A</c:v>
                </c:pt>
                <c:pt idx="23">
                  <c:v>62.3</c:v>
                </c:pt>
                <c:pt idx="24" formatCode="0.0">
                  <c:v>#N/A</c:v>
                </c:pt>
                <c:pt idx="25" formatCode="0.0">
                  <c:v>32.200000000000003</c:v>
                </c:pt>
                <c:pt idx="26" formatCode="0.0">
                  <c:v>#N/A</c:v>
                </c:pt>
                <c:pt idx="27" formatCode="General">
                  <c:v>25.7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9F2-46A8-8F30-D5AB275770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3120696"/>
        <c:axId val="33312108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'[20240501_ResponseRates_main_household_surveys.xlsx]Data'!$G$1</c15:sqref>
                        </c15:formulaRef>
                      </c:ext>
                    </c:extLst>
                    <c:strCache>
                      <c:ptCount val="1"/>
                      <c:pt idx="0">
                        <c:v>Year</c:v>
                      </c:pt>
                    </c:strCache>
                  </c:strRef>
                </c:tx>
                <c:spPr>
                  <a:ln w="38100">
                    <a:solidFill>
                      <a:srgbClr val="C00000"/>
                    </a:solidFill>
                  </a:ln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'[20240501_ResponseRates_main_household_surveys.xlsx]Data'!$G$2:$G$29</c15:sqref>
                        </c15:formulaRef>
                      </c:ext>
                    </c:extLst>
                    <c:numCache>
                      <c:formatCode>General</c:formatCode>
                      <c:ptCount val="28"/>
                      <c:pt idx="0">
                        <c:v>1996</c:v>
                      </c:pt>
                      <c:pt idx="1">
                        <c:v>1997</c:v>
                      </c:pt>
                      <c:pt idx="2">
                        <c:v>1998</c:v>
                      </c:pt>
                      <c:pt idx="3">
                        <c:v>1999</c:v>
                      </c:pt>
                      <c:pt idx="4">
                        <c:v>2000</c:v>
                      </c:pt>
                      <c:pt idx="5">
                        <c:v>2001</c:v>
                      </c:pt>
                      <c:pt idx="6">
                        <c:v>2002</c:v>
                      </c:pt>
                      <c:pt idx="7">
                        <c:v>2003</c:v>
                      </c:pt>
                      <c:pt idx="8">
                        <c:v>2004</c:v>
                      </c:pt>
                      <c:pt idx="9">
                        <c:v>2005</c:v>
                      </c:pt>
                      <c:pt idx="10">
                        <c:v>2006</c:v>
                      </c:pt>
                      <c:pt idx="11">
                        <c:v>2007</c:v>
                      </c:pt>
                      <c:pt idx="12">
                        <c:v>2008</c:v>
                      </c:pt>
                      <c:pt idx="13">
                        <c:v>2009</c:v>
                      </c:pt>
                      <c:pt idx="14">
                        <c:v>2010</c:v>
                      </c:pt>
                      <c:pt idx="15">
                        <c:v>2011</c:v>
                      </c:pt>
                      <c:pt idx="16">
                        <c:v>2012</c:v>
                      </c:pt>
                      <c:pt idx="17">
                        <c:v>2013</c:v>
                      </c:pt>
                      <c:pt idx="18">
                        <c:v>2014</c:v>
                      </c:pt>
                      <c:pt idx="19">
                        <c:v>2015</c:v>
                      </c:pt>
                      <c:pt idx="20">
                        <c:v>2016</c:v>
                      </c:pt>
                      <c:pt idx="21">
                        <c:v>2017</c:v>
                      </c:pt>
                      <c:pt idx="22">
                        <c:v>2018</c:v>
                      </c:pt>
                      <c:pt idx="23">
                        <c:v>2019</c:v>
                      </c:pt>
                      <c:pt idx="24" formatCode="0">
                        <c:v>2020</c:v>
                      </c:pt>
                      <c:pt idx="25" formatCode="0">
                        <c:v>2021</c:v>
                      </c:pt>
                      <c:pt idx="26">
                        <c:v>2022</c:v>
                      </c:pt>
                      <c:pt idx="27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'[20240501_ResponseRates_main_household_surveys.xlsx]Data'!$G$2:$G$29</c15:sqref>
                        </c15:formulaRef>
                      </c:ext>
                    </c:extLst>
                    <c:numCache>
                      <c:formatCode>General</c:formatCode>
                      <c:ptCount val="28"/>
                      <c:pt idx="0">
                        <c:v>1996</c:v>
                      </c:pt>
                      <c:pt idx="1">
                        <c:v>1997</c:v>
                      </c:pt>
                      <c:pt idx="2">
                        <c:v>1998</c:v>
                      </c:pt>
                      <c:pt idx="3">
                        <c:v>1999</c:v>
                      </c:pt>
                      <c:pt idx="4">
                        <c:v>2000</c:v>
                      </c:pt>
                      <c:pt idx="5">
                        <c:v>2001</c:v>
                      </c:pt>
                      <c:pt idx="6">
                        <c:v>2002</c:v>
                      </c:pt>
                      <c:pt idx="7">
                        <c:v>2003</c:v>
                      </c:pt>
                      <c:pt idx="8">
                        <c:v>2004</c:v>
                      </c:pt>
                      <c:pt idx="9">
                        <c:v>2005</c:v>
                      </c:pt>
                      <c:pt idx="10">
                        <c:v>2006</c:v>
                      </c:pt>
                      <c:pt idx="11">
                        <c:v>2007</c:v>
                      </c:pt>
                      <c:pt idx="12">
                        <c:v>2008</c:v>
                      </c:pt>
                      <c:pt idx="13">
                        <c:v>2009</c:v>
                      </c:pt>
                      <c:pt idx="14">
                        <c:v>2010</c:v>
                      </c:pt>
                      <c:pt idx="15">
                        <c:v>2011</c:v>
                      </c:pt>
                      <c:pt idx="16">
                        <c:v>2012</c:v>
                      </c:pt>
                      <c:pt idx="17">
                        <c:v>2013</c:v>
                      </c:pt>
                      <c:pt idx="18">
                        <c:v>2014</c:v>
                      </c:pt>
                      <c:pt idx="19">
                        <c:v>2015</c:v>
                      </c:pt>
                      <c:pt idx="20">
                        <c:v>2016</c:v>
                      </c:pt>
                      <c:pt idx="21">
                        <c:v>2017</c:v>
                      </c:pt>
                      <c:pt idx="22">
                        <c:v>2018</c:v>
                      </c:pt>
                      <c:pt idx="23">
                        <c:v>2019</c:v>
                      </c:pt>
                      <c:pt idx="24" formatCode="0">
                        <c:v>2020</c:v>
                      </c:pt>
                      <c:pt idx="25" formatCode="0">
                        <c:v>2021</c:v>
                      </c:pt>
                      <c:pt idx="26">
                        <c:v>2022</c:v>
                      </c:pt>
                      <c:pt idx="27">
                        <c:v>2023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59F2-46A8-8F30-D5AB275770D6}"/>
                  </c:ext>
                </c:extLst>
              </c15:ser>
            </c15:filteredLineSeries>
          </c:ext>
        </c:extLst>
      </c:lineChart>
      <c:catAx>
        <c:axId val="333120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fr-FR"/>
          </a:p>
        </c:txPr>
        <c:crossAx val="333121088"/>
        <c:crosses val="autoZero"/>
        <c:auto val="1"/>
        <c:lblAlgn val="ctr"/>
        <c:lblOffset val="100"/>
        <c:noMultiLvlLbl val="0"/>
      </c:catAx>
      <c:valAx>
        <c:axId val="333121088"/>
        <c:scaling>
          <c:orientation val="minMax"/>
          <c:max val="100"/>
          <c:min val="2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3120696"/>
        <c:crosses val="autoZero"/>
        <c:crossBetween val="between"/>
      </c:valAx>
      <c:spPr>
        <a:noFill/>
      </c:spPr>
    </c:plotArea>
    <c:legend>
      <c:legendPos val="tr"/>
      <c:layout>
        <c:manualLayout>
          <c:xMode val="edge"/>
          <c:yMode val="edge"/>
          <c:x val="7.9139428952338622E-2"/>
          <c:y val="0.57628592269347123"/>
          <c:w val="0.27986064015813006"/>
          <c:h val="0.22394996422898611"/>
        </c:manualLayout>
      </c:layout>
      <c:overlay val="1"/>
      <c:spPr>
        <a:solidFill>
          <a:schemeClr val="bg1"/>
        </a:solidFill>
        <a:ln w="6350">
          <a:solidFill>
            <a:schemeClr val="tx1"/>
          </a:solidFill>
        </a:ln>
      </c:spPr>
      <c:txPr>
        <a:bodyPr/>
        <a:lstStyle/>
        <a:p>
          <a:pPr>
            <a:defRPr sz="1100" b="1" i="0" spc="-10" baseline="0">
              <a:latin typeface="Arial Narrow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400" baseline="0"/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9F572847-D326-49C9-AF07-20397E2DC730}" type="datetimeFigureOut">
              <a:rPr lang="en-CA" smtClean="0"/>
              <a:t>2024-08-01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225C0BAE-9B52-45C1-BD86-6C934F457C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01444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3F5B1DBA-E4F9-4F88-99A6-2D331653C8CB}" type="datetimeFigureOut">
              <a:rPr lang="en-CA" smtClean="0"/>
              <a:pPr/>
              <a:t>2024-08-01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93CFECE1-5790-48AB-B8F5-5692F790057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20156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6503">
              <a:defRPr/>
            </a:pPr>
            <a:r>
              <a:rPr lang="en-CA" i="1" dirty="0"/>
              <a:t>SDMX: </a:t>
            </a:r>
            <a:r>
              <a:rPr lang="en-CA" i="0" dirty="0"/>
              <a:t>Statistical Data and Metadata </a:t>
            </a:r>
            <a:r>
              <a:rPr lang="en-CA" i="0" dirty="0" err="1"/>
              <a:t>eXchange</a:t>
            </a:r>
            <a:r>
              <a:rPr lang="en-CA" i="0" dirty="0"/>
              <a:t> aims to standardize and modernize the mechanisms and processes for the exchange of statistical data and metadata among international organizations and member countries.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6503">
              <a:defRPr/>
            </a:pPr>
            <a:fld id="{58B6414A-BA14-4DDA-AFF4-139240F35821}" type="slidenum">
              <a:rPr lang="en-US" altLang="en-US">
                <a:solidFill>
                  <a:prstClr val="black"/>
                </a:solidFill>
                <a:latin typeface="Calibri"/>
              </a:rPr>
              <a:pPr defTabSz="916503">
                <a:defRPr/>
              </a:pPr>
              <a:t>3</a:t>
            </a:fld>
            <a:endParaRPr lang="en-US" alt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4209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6503">
              <a:defRPr/>
            </a:pPr>
            <a:r>
              <a:rPr lang="en-CA" i="1" dirty="0"/>
              <a:t>SDMX: </a:t>
            </a:r>
            <a:r>
              <a:rPr lang="en-CA" i="0" dirty="0"/>
              <a:t>Statistical Data and Metadata </a:t>
            </a:r>
            <a:r>
              <a:rPr lang="en-CA" i="0" dirty="0" err="1"/>
              <a:t>eXchange</a:t>
            </a:r>
            <a:r>
              <a:rPr lang="en-CA" i="0" dirty="0"/>
              <a:t> aims to standardize and modernize the mechanisms and processes for the exchange of statistical data and metadata among international organizations and member countries.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6503">
              <a:defRPr/>
            </a:pPr>
            <a:fld id="{58B6414A-BA14-4DDA-AFF4-139240F35821}" type="slidenum">
              <a:rPr lang="en-US" altLang="en-US">
                <a:solidFill>
                  <a:prstClr val="black"/>
                </a:solidFill>
                <a:latin typeface="Calibri"/>
              </a:rPr>
              <a:pPr defTabSz="916503">
                <a:defRPr/>
              </a:pPr>
              <a:t>4</a:t>
            </a:fld>
            <a:endParaRPr lang="en-US" alt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3527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6503">
              <a:defRPr/>
            </a:pPr>
            <a:r>
              <a:rPr lang="en-CA" i="1" dirty="0"/>
              <a:t>SDMX: </a:t>
            </a:r>
            <a:r>
              <a:rPr lang="en-CA" i="0" dirty="0"/>
              <a:t>Statistical Data and Metadata </a:t>
            </a:r>
            <a:r>
              <a:rPr lang="en-CA" i="0" dirty="0" err="1"/>
              <a:t>eXchange</a:t>
            </a:r>
            <a:r>
              <a:rPr lang="en-CA" i="0" dirty="0"/>
              <a:t> aims to standardize and modernize the mechanisms and processes for the exchange of statistical data and metadata among international organizations and member countries.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6503">
              <a:defRPr/>
            </a:pPr>
            <a:fld id="{58B6414A-BA14-4DDA-AFF4-139240F35821}" type="slidenum">
              <a:rPr lang="en-US" altLang="en-US">
                <a:solidFill>
                  <a:prstClr val="black"/>
                </a:solidFill>
                <a:latin typeface="Calibri"/>
              </a:rPr>
              <a:pPr defTabSz="916503">
                <a:defRPr/>
              </a:pPr>
              <a:t>7</a:t>
            </a:fld>
            <a:endParaRPr lang="en-US" alt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5085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6503">
              <a:defRPr/>
            </a:pPr>
            <a:r>
              <a:rPr lang="en-CA" i="1" dirty="0"/>
              <a:t>SDMX: </a:t>
            </a:r>
            <a:r>
              <a:rPr lang="en-CA" i="0" dirty="0"/>
              <a:t>Statistical Data and Metadata </a:t>
            </a:r>
            <a:r>
              <a:rPr lang="en-CA" i="0" dirty="0" err="1"/>
              <a:t>eXchange</a:t>
            </a:r>
            <a:r>
              <a:rPr lang="en-CA" i="0" dirty="0"/>
              <a:t> aims to standardize and modernize the mechanisms and processes for the exchange of statistical data and metadata among international organizations and member countries.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6503">
              <a:defRPr/>
            </a:pPr>
            <a:fld id="{58B6414A-BA14-4DDA-AFF4-139240F35821}" type="slidenum">
              <a:rPr lang="en-US" altLang="en-US">
                <a:solidFill>
                  <a:prstClr val="black"/>
                </a:solidFill>
                <a:latin typeface="Calibri"/>
              </a:rPr>
              <a:pPr defTabSz="916503">
                <a:defRPr/>
              </a:pPr>
              <a:t>8</a:t>
            </a:fld>
            <a:endParaRPr lang="en-US" alt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9344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6503">
              <a:defRPr/>
            </a:pPr>
            <a:r>
              <a:rPr lang="en-CA" i="1" dirty="0"/>
              <a:t>SDMX: </a:t>
            </a:r>
            <a:r>
              <a:rPr lang="en-CA" i="0" dirty="0"/>
              <a:t>Statistical Data and Metadata </a:t>
            </a:r>
            <a:r>
              <a:rPr lang="en-CA" i="0" dirty="0" err="1"/>
              <a:t>eXchange</a:t>
            </a:r>
            <a:r>
              <a:rPr lang="en-CA" i="0" dirty="0"/>
              <a:t> aims to standardize and modernize the mechanisms and processes for the exchange of statistical data and metadata among international organizations and member countries.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6503">
              <a:defRPr/>
            </a:pPr>
            <a:fld id="{58B6414A-BA14-4DDA-AFF4-139240F35821}" type="slidenum">
              <a:rPr lang="en-US" altLang="en-US">
                <a:solidFill>
                  <a:prstClr val="black"/>
                </a:solidFill>
                <a:latin typeface="Calibri"/>
              </a:rPr>
              <a:pPr defTabSz="916503">
                <a:defRPr/>
              </a:pPr>
              <a:t>9</a:t>
            </a:fld>
            <a:endParaRPr lang="en-US" alt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3151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507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872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mall le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62BAB1F-23DB-5F74-FD3F-BFAE6E672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628800"/>
            <a:ext cx="113052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DDC825D-5995-D902-343B-3E95A43BE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376" y="3573016"/>
            <a:ext cx="11305256" cy="122413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5552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83BF3-D961-4243-1DEC-C94D3AE2E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74638"/>
            <a:ext cx="11449272" cy="1066130"/>
          </a:xfrm>
          <a:prstGeom prst="rect">
            <a:avLst/>
          </a:prstGeom>
        </p:spPr>
        <p:txBody>
          <a:bodyPr anchor="ctr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DF5AA5-741D-ABC8-FF59-18D06FCDBD5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07368" y="1412776"/>
            <a:ext cx="11449272" cy="472409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127131F-0328-2D04-9A2C-93C67AE02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74638"/>
            <a:ext cx="11305256" cy="962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45E5F10-4CE0-A5E4-14F0-74430BEC2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376" y="1297196"/>
            <a:ext cx="5472608" cy="465208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EB51C09-B628-E941-3C0F-E67FC65F1CA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37514" y="1297196"/>
            <a:ext cx="5547118" cy="465208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3058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F61CBC-24C3-6947-ADAA-A50B14E242EC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F190F8-0D08-1945-8123-F4A12E3B91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94410"/>
            <a:ext cx="10515600" cy="89504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u="none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0CB7B-8791-AE45-8FD2-E35F03928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3813"/>
            <a:ext cx="10515600" cy="36567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  <a:lvl2pPr>
              <a:defRPr sz="1800">
                <a:latin typeface="Arial MT Std" panose="020B0402020200020204" pitchFamily="34" charset="0"/>
              </a:defRPr>
            </a:lvl2pPr>
            <a:lvl3pPr>
              <a:defRPr sz="1600">
                <a:latin typeface="Arial MT Std" panose="020B0402020200020204" pitchFamily="34" charset="0"/>
              </a:defRPr>
            </a:lvl3pPr>
            <a:lvl4pPr>
              <a:defRPr sz="1400">
                <a:latin typeface="Arial MT Std" panose="020B0402020200020204" pitchFamily="34" charset="0"/>
              </a:defRPr>
            </a:lvl4pPr>
            <a:lvl5pPr>
              <a:defRPr sz="14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0B9A835-E3AD-6541-8CB7-FBAC3331BF73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7115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0" spc="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insight through data for a better Canada</a:t>
            </a:r>
            <a:endParaRPr lang="en-US" sz="1200" b="0" spc="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D9FC08-3E1C-014A-BB63-4119EA71E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60533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947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mall le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62BAB1F-23DB-5F74-FD3F-BFAE6E672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8680"/>
            <a:ext cx="9374832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DDC825D-5995-D902-343B-3E95A43BE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573016"/>
            <a:ext cx="7950598" cy="2079104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48760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F17808-6B54-2C57-20F3-9E66E29ED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auto">
          <a:xfrm>
            <a:off x="1" y="5551267"/>
            <a:ext cx="12192000" cy="13067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65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E160E1-EA27-9275-98D0-8FC92F9AE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747" r="2079"/>
          <a:stretch/>
        </p:blipFill>
        <p:spPr>
          <a:xfrm>
            <a:off x="7787931" y="-1"/>
            <a:ext cx="4404069" cy="6858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7B15B0-D848-F07B-8C97-04B361706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5897845"/>
            <a:ext cx="12192000" cy="9628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4D0511-45D1-BDFB-7DB8-8DFCD91D8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02880" y="2236514"/>
            <a:ext cx="4389120" cy="462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8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Eric.Rancourt@Statcan.gc.ca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atcan.gc.ca/en/surveys" TargetMode="External"/><Relationship Id="rId13" Type="http://schemas.openxmlformats.org/officeDocument/2006/relationships/hyperlink" Target="https://www.statcan.gc.ca/eng/sc/podcasts" TargetMode="External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" Type="http://schemas.openxmlformats.org/officeDocument/2006/relationships/hyperlink" Target="https://www.statcan.gc.ca/en/sc/mobile-applications" TargetMode="External"/><Relationship Id="rId21" Type="http://schemas.openxmlformats.org/officeDocument/2006/relationships/hyperlink" Target="https://www.reddit.com/user/StatCanada/" TargetMode="External"/><Relationship Id="rId7" Type="http://schemas.openxmlformats.org/officeDocument/2006/relationships/hyperlink" Target="https://www.statcan.gc.ca/en/start" TargetMode="External"/><Relationship Id="rId12" Type="http://schemas.openxmlformats.org/officeDocument/2006/relationships/image" Target="../media/image7.png"/><Relationship Id="rId17" Type="http://schemas.openxmlformats.org/officeDocument/2006/relationships/hyperlink" Target="https://instagram.com/statcan_eng/" TargetMode="External"/><Relationship Id="rId25" Type="http://schemas.openxmlformats.org/officeDocument/2006/relationships/hyperlink" Target="https://www.youtube.com/statisticscanada" TargetMode="Externa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150.statcan.gc.ca/n1/dai-quo/index-eng.htm" TargetMode="External"/><Relationship Id="rId11" Type="http://schemas.openxmlformats.org/officeDocument/2006/relationships/hyperlink" Target="https://www.statcan.gc.ca/eng/sc/mobile-applications" TargetMode="External"/><Relationship Id="rId24" Type="http://schemas.openxmlformats.org/officeDocument/2006/relationships/image" Target="../media/image13.png"/><Relationship Id="rId5" Type="http://schemas.openxmlformats.org/officeDocument/2006/relationships/hyperlink" Target="https://www.statcan.gc.ca/o1/en/plus" TargetMode="External"/><Relationship Id="rId15" Type="http://schemas.openxmlformats.org/officeDocument/2006/relationships/hyperlink" Target="https://www.facebook.com/statisticscanada" TargetMode="External"/><Relationship Id="rId23" Type="http://schemas.openxmlformats.org/officeDocument/2006/relationships/hyperlink" Target="https://twitter.com/statcan_eng" TargetMode="External"/><Relationship Id="rId10" Type="http://schemas.openxmlformats.org/officeDocument/2006/relationships/hyperlink" Target="https://www.statcan.gc.ca/msc/en/mystatcan/about" TargetMode="External"/><Relationship Id="rId19" Type="http://schemas.openxmlformats.org/officeDocument/2006/relationships/hyperlink" Target="https://ca.linkedin.com/company/statcan" TargetMode="External"/><Relationship Id="rId4" Type="http://schemas.openxmlformats.org/officeDocument/2006/relationships/hyperlink" Target="https://www.statcan.gc.ca/en/sc/podcasts" TargetMode="External"/><Relationship Id="rId9" Type="http://schemas.openxmlformats.org/officeDocument/2006/relationships/hyperlink" Target="https://www.statcan.gc.ca/en/dsc" TargetMode="Externa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hyperlink" Target="mailto:infostats@statcan.gc.c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E881B-07D2-0629-C52B-8D2B5E702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Fighting or Accepting Nonresponse: Considerations and Plans at Statistics Canada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7FD21E-EE7B-AB84-7328-269C24F12B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Joint Statistical Meetings</a:t>
            </a:r>
          </a:p>
          <a:p>
            <a:r>
              <a:rPr lang="en-US" dirty="0"/>
              <a:t>August 3-8, 2024</a:t>
            </a:r>
          </a:p>
          <a:p>
            <a:r>
              <a:rPr lang="en-US" dirty="0"/>
              <a:t>Portland, Oregon</a:t>
            </a:r>
          </a:p>
          <a:p>
            <a:endParaRPr lang="en-US" dirty="0"/>
          </a:p>
          <a:p>
            <a:r>
              <a:rPr lang="en-US" dirty="0"/>
              <a:t>Eric Rancourt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559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46" y="1015008"/>
            <a:ext cx="10929496" cy="703725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>
                <a:latin typeface="Arial MT Std"/>
              </a:rPr>
              <a:t>What has been done?</a:t>
            </a:r>
          </a:p>
        </p:txBody>
      </p:sp>
      <p:sp>
        <p:nvSpPr>
          <p:cNvPr id="5" name="Slide Number Placeholder 3"/>
          <p:cNvSpPr>
            <a:spLocks noGrp="1"/>
          </p:cNvSpPr>
          <p:nvPr/>
        </p:nvSpPr>
        <p:spPr>
          <a:xfrm>
            <a:off x="11584742" y="5833238"/>
            <a:ext cx="333982" cy="2545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83767" y="1980216"/>
            <a:ext cx="10062529" cy="3656720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CA" sz="2900" dirty="0"/>
              <a:t>Increasing samples sizes</a:t>
            </a:r>
          </a:p>
          <a:p>
            <a:pPr>
              <a:spcAft>
                <a:spcPts val="800"/>
              </a:spcAft>
            </a:pPr>
            <a:r>
              <a:rPr lang="en-CA" sz="2900" dirty="0"/>
              <a:t>Oversampling some areas / characteristics</a:t>
            </a:r>
          </a:p>
          <a:p>
            <a:pPr>
              <a:spcAft>
                <a:spcPts val="800"/>
              </a:spcAft>
            </a:pPr>
            <a:r>
              <a:rPr lang="en-CA" sz="2900" dirty="0"/>
              <a:t>More footnotes in publications to explain limitations</a:t>
            </a:r>
          </a:p>
          <a:p>
            <a:pPr>
              <a:spcAft>
                <a:spcPts val="800"/>
              </a:spcAft>
            </a:pPr>
            <a:r>
              <a:rPr lang="en-CA" sz="2900" dirty="0"/>
              <a:t>Increased efforts in collection teams to maximize response rates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CA" sz="2900" dirty="0">
                <a:sym typeface="Wingdings" panose="05000000000000000000" pitchFamily="2" charset="2"/>
              </a:rPr>
              <a:t>All these are within traditional survey designs</a:t>
            </a:r>
            <a:endParaRPr lang="en-CA" sz="2900" dirty="0"/>
          </a:p>
        </p:txBody>
      </p:sp>
    </p:spTree>
    <p:extLst>
      <p:ext uri="{BB962C8B-B14F-4D97-AF65-F5344CB8AC3E}">
        <p14:creationId xmlns:p14="http://schemas.microsoft.com/office/powerpoint/2010/main" val="3145820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95" y="1015008"/>
            <a:ext cx="11390979" cy="703725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>
                <a:latin typeface="Arial MT Std"/>
              </a:rPr>
              <a:t>What has been done?</a:t>
            </a:r>
          </a:p>
        </p:txBody>
      </p:sp>
      <p:sp>
        <p:nvSpPr>
          <p:cNvPr id="5" name="Slide Number Placeholder 3"/>
          <p:cNvSpPr>
            <a:spLocks noGrp="1"/>
          </p:cNvSpPr>
          <p:nvPr/>
        </p:nvSpPr>
        <p:spPr>
          <a:xfrm>
            <a:off x="11584742" y="5842992"/>
            <a:ext cx="333982" cy="2545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37195" y="1959998"/>
            <a:ext cx="11390978" cy="4127830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CA" sz="2900" dirty="0"/>
              <a:t>Modernization of Statistics Canada (2017):</a:t>
            </a:r>
          </a:p>
          <a:p>
            <a:pPr lvl="1">
              <a:spcBef>
                <a:spcPts val="0"/>
              </a:spcBef>
            </a:pPr>
            <a:r>
              <a:rPr lang="en-CA" dirty="0"/>
              <a:t>Statistical Capacity Building and Leadership</a:t>
            </a:r>
          </a:p>
          <a:p>
            <a:pPr lvl="1">
              <a:spcBef>
                <a:spcPts val="0"/>
              </a:spcBef>
            </a:pPr>
            <a:r>
              <a:rPr lang="en-CA" dirty="0"/>
              <a:t>Sharing and Collaboration</a:t>
            </a:r>
          </a:p>
          <a:p>
            <a:pPr lvl="1">
              <a:spcBef>
                <a:spcPts val="0"/>
              </a:spcBef>
            </a:pPr>
            <a:r>
              <a:rPr lang="en-CA" dirty="0"/>
              <a:t>User-Centric Service Delivery</a:t>
            </a:r>
          </a:p>
          <a:p>
            <a:pPr lvl="1">
              <a:spcBef>
                <a:spcPts val="0"/>
              </a:spcBef>
            </a:pPr>
            <a:r>
              <a:rPr lang="en-CA" b="1" dirty="0"/>
              <a:t>Leading-Edge Methods and Data Integration</a:t>
            </a:r>
          </a:p>
          <a:p>
            <a:pPr lvl="1">
              <a:spcBef>
                <a:spcPts val="0"/>
              </a:spcBef>
            </a:pPr>
            <a:r>
              <a:rPr lang="en-CA" dirty="0"/>
              <a:t>Modern Workforce and Flexible Workplace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è"/>
            </a:pPr>
            <a:r>
              <a:rPr lang="en-CA" sz="2900" dirty="0"/>
              <a:t>Adopted an Admin-First strategy (Rancourt, 2018)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è"/>
            </a:pPr>
            <a:r>
              <a:rPr lang="en-CA" sz="2900" dirty="0"/>
              <a:t>Surveys still needed, nonresponse continuing to decline</a:t>
            </a:r>
          </a:p>
        </p:txBody>
      </p:sp>
    </p:spTree>
    <p:extLst>
      <p:ext uri="{BB962C8B-B14F-4D97-AF65-F5344CB8AC3E}">
        <p14:creationId xmlns:p14="http://schemas.microsoft.com/office/powerpoint/2010/main" val="2701649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46" y="1015008"/>
            <a:ext cx="10929496" cy="703725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>
                <a:latin typeface="Arial MT Std"/>
              </a:rPr>
              <a:t>Fighting or Accepting </a:t>
            </a:r>
            <a:r>
              <a:rPr lang="en-US" sz="3600" b="1" u="sng" dirty="0" err="1">
                <a:latin typeface="Arial MT Std"/>
              </a:rPr>
              <a:t>Nonresonse</a:t>
            </a:r>
            <a:r>
              <a:rPr lang="en-US" sz="3600" b="1" u="sng" dirty="0">
                <a:latin typeface="Arial MT Std"/>
              </a:rPr>
              <a:t>?</a:t>
            </a:r>
          </a:p>
        </p:txBody>
      </p:sp>
      <p:sp>
        <p:nvSpPr>
          <p:cNvPr id="5" name="Slide Number Placeholder 3"/>
          <p:cNvSpPr>
            <a:spLocks noGrp="1"/>
          </p:cNvSpPr>
          <p:nvPr/>
        </p:nvSpPr>
        <p:spPr>
          <a:xfrm>
            <a:off x="11584742" y="5833238"/>
            <a:ext cx="333982" cy="2545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7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9416" y="1844824"/>
            <a:ext cx="10062529" cy="4253957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CA" sz="2900" b="1" dirty="0"/>
              <a:t>When to really make the turn?</a:t>
            </a:r>
          </a:p>
          <a:p>
            <a:pPr>
              <a:spcAft>
                <a:spcPts val="800"/>
              </a:spcAft>
            </a:pPr>
            <a:r>
              <a:rPr lang="en-CA" sz="2900" dirty="0"/>
              <a:t>When response rates are below 50%? Below 33%? 25%?...</a:t>
            </a:r>
          </a:p>
          <a:p>
            <a:pPr>
              <a:spcAft>
                <a:spcPts val="800"/>
              </a:spcAft>
            </a:pPr>
            <a:r>
              <a:rPr lang="en-CA" sz="2900" dirty="0"/>
              <a:t>When demand significantly exceeds capacity?</a:t>
            </a:r>
          </a:p>
          <a:p>
            <a:pPr>
              <a:spcAft>
                <a:spcPts val="800"/>
              </a:spcAft>
            </a:pPr>
            <a:r>
              <a:rPr lang="en-CA" sz="2900" dirty="0"/>
              <a:t>When receiving signals from users?</a:t>
            </a:r>
          </a:p>
          <a:p>
            <a:pPr marL="0" indent="0">
              <a:spcAft>
                <a:spcPts val="800"/>
              </a:spcAft>
              <a:buNone/>
            </a:pPr>
            <a:endParaRPr lang="en-CA" sz="2900" dirty="0"/>
          </a:p>
          <a:p>
            <a:pPr marL="0" indent="0">
              <a:spcAft>
                <a:spcPts val="800"/>
              </a:spcAft>
              <a:buNone/>
            </a:pPr>
            <a:r>
              <a:rPr lang="en-CA" sz="2900" dirty="0">
                <a:sym typeface="Wingdings" panose="05000000000000000000" pitchFamily="2" charset="2"/>
              </a:rPr>
              <a:t>Urgency to get tomorrow’s (and today’s!) approaches ready to support more sustained stretching and possible shocks </a:t>
            </a:r>
            <a:r>
              <a:rPr lang="en-CA" sz="2600" dirty="0">
                <a:sym typeface="Wingdings" panose="05000000000000000000" pitchFamily="2" charset="2"/>
              </a:rPr>
              <a:t>(current approaches not sustainable, NASEM report 2023)</a:t>
            </a:r>
            <a:endParaRPr lang="en-CA" sz="2900" dirty="0"/>
          </a:p>
          <a:p>
            <a:pPr marL="0" indent="0">
              <a:spcAft>
                <a:spcPts val="800"/>
              </a:spcAft>
              <a:buNone/>
            </a:pPr>
            <a:endParaRPr lang="en-CA" sz="2900" dirty="0"/>
          </a:p>
        </p:txBody>
      </p:sp>
    </p:spTree>
    <p:extLst>
      <p:ext uri="{BB962C8B-B14F-4D97-AF65-F5344CB8AC3E}">
        <p14:creationId xmlns:p14="http://schemas.microsoft.com/office/powerpoint/2010/main" val="838521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46" y="1015008"/>
            <a:ext cx="10929496" cy="703725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>
                <a:latin typeface="Arial MT Std"/>
              </a:rPr>
              <a:t>Assumptions</a:t>
            </a:r>
          </a:p>
        </p:txBody>
      </p:sp>
      <p:sp>
        <p:nvSpPr>
          <p:cNvPr id="5" name="Slide Number Placeholder 3"/>
          <p:cNvSpPr>
            <a:spLocks noGrp="1"/>
          </p:cNvSpPr>
          <p:nvPr/>
        </p:nvSpPr>
        <p:spPr>
          <a:xfrm>
            <a:off x="11584742" y="5833238"/>
            <a:ext cx="333982" cy="2545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7901" y="1980216"/>
                <a:ext cx="11255604" cy="365672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spcAft>
                    <a:spcPts val="800"/>
                  </a:spcAft>
                  <a:buNone/>
                </a:pPr>
                <a:r>
                  <a:rPr lang="en-CA" sz="2900" i="1" dirty="0"/>
                  <a:t>As response rates diminish, dependency on assumptions increases</a:t>
                </a:r>
              </a:p>
              <a:p>
                <a:pPr marL="0" indent="0" algn="ctr">
                  <a:spcAft>
                    <a:spcPts val="800"/>
                  </a:spcAft>
                  <a:buNone/>
                </a:pPr>
                <a:endParaRPr lang="en-CA" sz="2900" dirty="0"/>
              </a:p>
              <a:p>
                <a:pPr marL="0" indent="0" algn="ctr">
                  <a:spcAft>
                    <a:spcPts val="800"/>
                  </a:spcAft>
                  <a:buNone/>
                </a:pPr>
                <a:r>
                  <a:rPr lang="en-CA" sz="2900" dirty="0"/>
                  <a:t>Assumptions = Model</a:t>
                </a:r>
              </a:p>
              <a:p>
                <a:pPr marL="0" indent="0" algn="ctr">
                  <a:spcAft>
                    <a:spcPts val="800"/>
                  </a:spcAft>
                  <a:buNone/>
                </a:pPr>
                <a:r>
                  <a:rPr lang="en-CA" sz="2900" dirty="0"/>
                  <a:t>e.g. 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sz="29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9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CA" sz="2900" i="1">
                            <a:latin typeface="Cambria Math" panose="02040503050406030204" pitchFamily="18" charset="0"/>
                          </a:rPr>
                          <m:t>𝑆𝑟</m:t>
                        </m:r>
                      </m:sub>
                    </m:sSub>
                    <m:r>
                      <a:rPr lang="en-CA" sz="2900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CA" sz="2900" dirty="0"/>
                  <a:t>= 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sz="29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9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CA" sz="29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CA" sz="2900" b="0" i="1" smtClean="0">
                            <a:latin typeface="Cambria Math" panose="02040503050406030204" pitchFamily="18" charset="0"/>
                          </a:rPr>
                          <m:t>𝑛𝑟</m:t>
                        </m:r>
                      </m:sub>
                    </m:sSub>
                  </m:oMath>
                </a14:m>
                <a:r>
                  <a:rPr lang="en-CA" sz="2900" dirty="0"/>
                  <a:t>)  (=E(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CA" sz="29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9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CA" sz="29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CA" sz="2900" dirty="0"/>
                  <a:t>))</a:t>
                </a:r>
              </a:p>
              <a:p>
                <a:pPr marL="0" indent="0">
                  <a:spcAft>
                    <a:spcPts val="800"/>
                  </a:spcAft>
                  <a:buNone/>
                </a:pPr>
                <a:endParaRPr lang="en-CA" sz="2900" dirty="0"/>
              </a:p>
              <a:p>
                <a:pPr marL="0" indent="0">
                  <a:spcAft>
                    <a:spcPts val="800"/>
                  </a:spcAft>
                  <a:buNone/>
                </a:pPr>
                <a:r>
                  <a:rPr lang="en-CA" sz="2900" dirty="0">
                    <a:sym typeface="Wingdings" panose="05000000000000000000" pitchFamily="2" charset="2"/>
                  </a:rPr>
                  <a:t>Models are used and need to be used even more</a:t>
                </a:r>
              </a:p>
              <a:p>
                <a:pPr marL="0" indent="0">
                  <a:spcAft>
                    <a:spcPts val="800"/>
                  </a:spcAft>
                  <a:buNone/>
                </a:pPr>
                <a:r>
                  <a:rPr lang="en-CA" sz="2900" dirty="0">
                    <a:sym typeface="Wingdings" panose="05000000000000000000" pitchFamily="2" charset="2"/>
                  </a:rPr>
                  <a:t></a:t>
                </a:r>
                <a:r>
                  <a:rPr lang="en-CA" sz="2900" u="sng" dirty="0">
                    <a:sym typeface="Wingdings" panose="05000000000000000000" pitchFamily="2" charset="2"/>
                  </a:rPr>
                  <a:t>Assumptions have to be validated</a:t>
                </a:r>
                <a:endParaRPr lang="en-CA" sz="2900" u="sng" dirty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7901" y="1980216"/>
                <a:ext cx="11255604" cy="3656720"/>
              </a:xfrm>
              <a:blipFill>
                <a:blip r:embed="rId3"/>
                <a:stretch>
                  <a:fillRect l="-1029" t="-48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8482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46" y="1015008"/>
            <a:ext cx="10929496" cy="703725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>
                <a:latin typeface="Arial MT Std"/>
              </a:rPr>
              <a:t>Validating Assumptions</a:t>
            </a:r>
          </a:p>
        </p:txBody>
      </p:sp>
      <p:sp>
        <p:nvSpPr>
          <p:cNvPr id="5" name="Slide Number Placeholder 3"/>
          <p:cNvSpPr>
            <a:spLocks noGrp="1"/>
          </p:cNvSpPr>
          <p:nvPr/>
        </p:nvSpPr>
        <p:spPr>
          <a:xfrm>
            <a:off x="11584742" y="5833238"/>
            <a:ext cx="333982" cy="2545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10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55246" y="1980216"/>
            <a:ext cx="10553321" cy="3656720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CA" sz="2900" dirty="0"/>
              <a:t>1) Attempting to make assumptions valid by design 	</a:t>
            </a:r>
            <a:r>
              <a:rPr lang="en-CA" sz="2400" dirty="0"/>
              <a:t>(Responsive designs: Groves and Heeringa, 2006)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2800" dirty="0"/>
              <a:t>2) Attempting to validate assumptions and perhaps even correct 	</a:t>
            </a:r>
            <a:r>
              <a:rPr lang="en-CA" sz="2400" dirty="0"/>
              <a:t>(Subsampling: Hanson and Hurwitz, 1946)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2400" dirty="0"/>
              <a:t>	(Audit sampling: Zhang, 2019)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CA" sz="2800" dirty="0"/>
              <a:t>3) Designing surveys/programs to improve the use of models 	</a:t>
            </a:r>
            <a:r>
              <a:rPr lang="en-CA" sz="2400" dirty="0"/>
              <a:t>(“Design-optimized priors”: Rao and </a:t>
            </a:r>
            <a:r>
              <a:rPr lang="en-CA" sz="2400" dirty="0" err="1"/>
              <a:t>Ghangurde</a:t>
            </a:r>
            <a:r>
              <a:rPr lang="en-CA" sz="2400" dirty="0"/>
              <a:t>, 1972)</a:t>
            </a:r>
            <a:endParaRPr lang="en-CA" sz="2900" dirty="0"/>
          </a:p>
        </p:txBody>
      </p:sp>
    </p:spTree>
    <p:extLst>
      <p:ext uri="{BB962C8B-B14F-4D97-AF65-F5344CB8AC3E}">
        <p14:creationId xmlns:p14="http://schemas.microsoft.com/office/powerpoint/2010/main" val="883127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46" y="1015008"/>
            <a:ext cx="10929496" cy="703725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>
                <a:latin typeface="Arial MT Std"/>
              </a:rPr>
              <a:t>Validating Assumptions</a:t>
            </a:r>
          </a:p>
        </p:txBody>
      </p:sp>
      <p:sp>
        <p:nvSpPr>
          <p:cNvPr id="5" name="Slide Number Placeholder 3"/>
          <p:cNvSpPr>
            <a:spLocks noGrp="1"/>
          </p:cNvSpPr>
          <p:nvPr/>
        </p:nvSpPr>
        <p:spPr>
          <a:xfrm>
            <a:off x="11584742" y="5833238"/>
            <a:ext cx="333982" cy="2545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10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55246" y="1980216"/>
            <a:ext cx="10553321" cy="3656720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CA" sz="2900" dirty="0"/>
              <a:t>1) Attempting to make assumptions valid by design 	</a:t>
            </a:r>
            <a:r>
              <a:rPr lang="en-CA" sz="2400" dirty="0"/>
              <a:t>(Responsive designs: Groves and Heeringa, 2006)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2800" dirty="0">
                <a:highlight>
                  <a:srgbClr val="FFFF00"/>
                </a:highlight>
              </a:rPr>
              <a:t>2) Attempting to validate assumptions and perhaps even correct </a:t>
            </a:r>
            <a:r>
              <a:rPr lang="en-CA" sz="2800" dirty="0"/>
              <a:t>	</a:t>
            </a:r>
            <a:r>
              <a:rPr lang="en-CA" sz="2400" dirty="0"/>
              <a:t>(Subsampling: Hanson and Hurwitz, 1946)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2400" dirty="0"/>
              <a:t>	(Audit sampling: Zhang, 2019)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CA" sz="2800" dirty="0"/>
              <a:t>3) Designing surveys/programs to improve the use of models 	</a:t>
            </a:r>
            <a:r>
              <a:rPr lang="en-CA" sz="2400" dirty="0"/>
              <a:t>(“Design-optimized priors”: Rao and </a:t>
            </a:r>
            <a:r>
              <a:rPr lang="en-CA" sz="2400" dirty="0" err="1"/>
              <a:t>Ghangurde</a:t>
            </a:r>
            <a:r>
              <a:rPr lang="en-CA" sz="2400" dirty="0"/>
              <a:t>, 1972)</a:t>
            </a:r>
            <a:endParaRPr lang="en-CA" sz="2900" dirty="0"/>
          </a:p>
        </p:txBody>
      </p:sp>
    </p:spTree>
    <p:extLst>
      <p:ext uri="{BB962C8B-B14F-4D97-AF65-F5344CB8AC3E}">
        <p14:creationId xmlns:p14="http://schemas.microsoft.com/office/powerpoint/2010/main" val="1715774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76" y="840601"/>
            <a:ext cx="11061172" cy="703725"/>
          </a:xfrm>
        </p:spPr>
        <p:txBody>
          <a:bodyPr>
            <a:noAutofit/>
          </a:bodyPr>
          <a:lstStyle/>
          <a:p>
            <a:pPr algn="ctr"/>
            <a:r>
              <a:rPr lang="en-US" sz="3200" b="1" u="sng" dirty="0">
                <a:latin typeface="Arial MT Std"/>
              </a:rPr>
              <a:t>Subsampling Non-respondents</a:t>
            </a:r>
          </a:p>
        </p:txBody>
      </p:sp>
      <p:sp>
        <p:nvSpPr>
          <p:cNvPr id="5" name="Slide Number Placeholder 3"/>
          <p:cNvSpPr>
            <a:spLocks noGrp="1"/>
          </p:cNvSpPr>
          <p:nvPr/>
        </p:nvSpPr>
        <p:spPr>
          <a:xfrm>
            <a:off x="11584742" y="5833238"/>
            <a:ext cx="333982" cy="2545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12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11424" y="1844824"/>
            <a:ext cx="9623411" cy="3888432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800"/>
              </a:spcAft>
            </a:pPr>
            <a:r>
              <a:rPr lang="en-CA" sz="2800" dirty="0"/>
              <a:t>To corroborate survey results;</a:t>
            </a:r>
          </a:p>
          <a:p>
            <a:pPr>
              <a:spcAft>
                <a:spcPts val="800"/>
              </a:spcAft>
            </a:pPr>
            <a:r>
              <a:rPr lang="en-CA" sz="2800" dirty="0"/>
              <a:t>To signal areas of discrepancies;</a:t>
            </a:r>
          </a:p>
          <a:p>
            <a:pPr>
              <a:spcAft>
                <a:spcPts val="800"/>
              </a:spcAft>
            </a:pPr>
            <a:r>
              <a:rPr lang="en-CA" sz="2800" dirty="0"/>
              <a:t>To inform analysts, and users;</a:t>
            </a:r>
          </a:p>
          <a:p>
            <a:pPr>
              <a:spcAft>
                <a:spcPts val="800"/>
              </a:spcAft>
            </a:pPr>
            <a:r>
              <a:rPr lang="en-CA" sz="2800" dirty="0"/>
              <a:t>To provide the means to adjust designs temporarily or to redesign</a:t>
            </a:r>
          </a:p>
          <a:p>
            <a:pPr>
              <a:spcAft>
                <a:spcPts val="800"/>
              </a:spcAft>
            </a:pPr>
            <a:r>
              <a:rPr lang="en-CA" sz="2800" dirty="0"/>
              <a:t>To enrich the set of training data for machine-learning (to avoid bias, data drift)</a:t>
            </a:r>
          </a:p>
          <a:p>
            <a:pPr>
              <a:spcAft>
                <a:spcPts val="800"/>
              </a:spcAft>
            </a:pPr>
            <a:r>
              <a:rPr lang="en-CA" sz="2800" dirty="0"/>
              <a:t>To provide the means to build an admin-survey integrated design (file-sample could/should overlap)</a:t>
            </a:r>
          </a:p>
          <a:p>
            <a:pPr>
              <a:spcAft>
                <a:spcPts val="800"/>
              </a:spcAft>
            </a:pPr>
            <a:r>
              <a:rPr lang="en-CA" sz="2800" dirty="0"/>
              <a:t>To set the stage for more methods</a:t>
            </a:r>
          </a:p>
          <a:p>
            <a:pPr>
              <a:spcAft>
                <a:spcPts val="800"/>
              </a:spcAft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290492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76" y="840601"/>
            <a:ext cx="11061172" cy="703725"/>
          </a:xfrm>
        </p:spPr>
        <p:txBody>
          <a:bodyPr>
            <a:noAutofit/>
          </a:bodyPr>
          <a:lstStyle/>
          <a:p>
            <a:pPr algn="ctr"/>
            <a:r>
              <a:rPr lang="en-US" sz="3200" b="1" u="sng" dirty="0">
                <a:latin typeface="Arial MT Std"/>
              </a:rPr>
              <a:t>Examples (or related programs in place)</a:t>
            </a:r>
          </a:p>
        </p:txBody>
      </p:sp>
      <p:sp>
        <p:nvSpPr>
          <p:cNvPr id="5" name="Slide Number Placeholder 3"/>
          <p:cNvSpPr>
            <a:spLocks noGrp="1"/>
          </p:cNvSpPr>
          <p:nvPr/>
        </p:nvSpPr>
        <p:spPr>
          <a:xfrm>
            <a:off x="11584742" y="5833238"/>
            <a:ext cx="333982" cy="2545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18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31337" y="2176518"/>
            <a:ext cx="9623411" cy="3656720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CA" sz="2800" b="1" dirty="0"/>
              <a:t>Survey of Employment, Payrolls and Hours</a:t>
            </a:r>
          </a:p>
          <a:p>
            <a:pPr lvl="1">
              <a:spcAft>
                <a:spcPts val="800"/>
              </a:spcAft>
            </a:pPr>
            <a:r>
              <a:rPr lang="en-CA" sz="2600" dirty="0"/>
              <a:t>Admin file with a small survey to compute model parameters</a:t>
            </a:r>
            <a:endParaRPr lang="en-CA" sz="2800" dirty="0"/>
          </a:p>
          <a:p>
            <a:pPr marL="0" indent="0">
              <a:spcAft>
                <a:spcPts val="800"/>
              </a:spcAft>
              <a:buNone/>
            </a:pPr>
            <a:r>
              <a:rPr lang="en-CA" sz="2800" b="1" dirty="0"/>
              <a:t>Census </a:t>
            </a:r>
            <a:r>
              <a:rPr lang="en-CA" sz="2800" b="1" dirty="0" err="1"/>
              <a:t>Undercoverage</a:t>
            </a:r>
            <a:r>
              <a:rPr lang="en-CA" sz="2800" b="1" dirty="0"/>
              <a:t> Studies</a:t>
            </a:r>
          </a:p>
          <a:p>
            <a:pPr lvl="1">
              <a:spcAft>
                <a:spcPts val="800"/>
              </a:spcAft>
            </a:pPr>
            <a:r>
              <a:rPr lang="en-CA" sz="2600" dirty="0"/>
              <a:t>Survey (census) with admin data and a survey to find units not covered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CA" sz="2800" dirty="0">
                <a:sym typeface="Wingdings" panose="05000000000000000000" pitchFamily="2" charset="2"/>
              </a:rPr>
              <a:t>Both are </a:t>
            </a:r>
            <a:r>
              <a:rPr lang="en-CA" sz="2800" dirty="0"/>
              <a:t>adjusting for reality departing from assumptions of similarity between in-file/in-sample and others</a:t>
            </a:r>
          </a:p>
          <a:p>
            <a:pPr marL="0" indent="0">
              <a:spcAft>
                <a:spcPts val="800"/>
              </a:spcAft>
              <a:buNone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581104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76" y="840601"/>
            <a:ext cx="11061172" cy="703725"/>
          </a:xfrm>
        </p:spPr>
        <p:txBody>
          <a:bodyPr>
            <a:noAutofit/>
          </a:bodyPr>
          <a:lstStyle/>
          <a:p>
            <a:pPr algn="ctr"/>
            <a:r>
              <a:rPr lang="en-US" sz="3200" b="1" u="sng" dirty="0">
                <a:latin typeface="Arial MT Std"/>
              </a:rPr>
              <a:t>Developments at Statistics Canada</a:t>
            </a:r>
          </a:p>
        </p:txBody>
      </p:sp>
      <p:sp>
        <p:nvSpPr>
          <p:cNvPr id="5" name="Slide Number Placeholder 3"/>
          <p:cNvSpPr>
            <a:spLocks noGrp="1"/>
          </p:cNvSpPr>
          <p:nvPr/>
        </p:nvSpPr>
        <p:spPr>
          <a:xfrm>
            <a:off x="11584742" y="5833238"/>
            <a:ext cx="333982" cy="2545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31337" y="1772816"/>
            <a:ext cx="9623411" cy="4060422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800"/>
              </a:spcAft>
            </a:pPr>
            <a:r>
              <a:rPr lang="en-CA" sz="2800" dirty="0"/>
              <a:t>Reduced sample size with an added survey of non-respondents</a:t>
            </a:r>
          </a:p>
          <a:p>
            <a:pPr lvl="1">
              <a:spcAft>
                <a:spcPts val="800"/>
              </a:spcAft>
            </a:pPr>
            <a:r>
              <a:rPr lang="en-CA" sz="2600" dirty="0"/>
              <a:t>To validate results from the main survey</a:t>
            </a:r>
          </a:p>
          <a:p>
            <a:pPr lvl="1">
              <a:spcAft>
                <a:spcPts val="800"/>
              </a:spcAft>
            </a:pPr>
            <a:r>
              <a:rPr lang="en-CA" sz="2600" dirty="0"/>
              <a:t>To adjust estimates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sz="2600" dirty="0"/>
              <a:t>To signal areas where the sample may need to be re-increased until modeled adequately (quality control about the design)</a:t>
            </a:r>
          </a:p>
          <a:p>
            <a:pPr>
              <a:spcAft>
                <a:spcPts val="800"/>
              </a:spcAft>
            </a:pPr>
            <a:r>
              <a:rPr lang="en-CA" sz="2800" dirty="0"/>
              <a:t>Methodological improvements</a:t>
            </a:r>
          </a:p>
          <a:p>
            <a:pPr lvl="1">
              <a:spcAft>
                <a:spcPts val="800"/>
              </a:spcAft>
            </a:pPr>
            <a:r>
              <a:rPr lang="en-CA" sz="2600" dirty="0"/>
              <a:t>To reduce the number of design stages</a:t>
            </a:r>
          </a:p>
          <a:p>
            <a:pPr lvl="1">
              <a:spcAft>
                <a:spcPts val="800"/>
              </a:spcAft>
            </a:pPr>
            <a:r>
              <a:rPr lang="en-CA" sz="2600" dirty="0"/>
              <a:t>To reduce collection frequency</a:t>
            </a:r>
          </a:p>
          <a:p>
            <a:pPr lvl="1">
              <a:spcAft>
                <a:spcPts val="800"/>
              </a:spcAft>
            </a:pPr>
            <a:r>
              <a:rPr lang="en-CA" sz="2600" dirty="0"/>
              <a:t>To further </a:t>
            </a:r>
            <a:r>
              <a:rPr lang="en-CA" sz="2600"/>
              <a:t>optimize collection</a:t>
            </a:r>
            <a:endParaRPr lang="en-CA" sz="2800" dirty="0"/>
          </a:p>
          <a:p>
            <a:pPr>
              <a:spcAft>
                <a:spcPts val="800"/>
              </a:spcAft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896466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E164630-EB03-472B-A885-975F854CC919}"/>
              </a:ext>
            </a:extLst>
          </p:cNvPr>
          <p:cNvSpPr txBox="1">
            <a:spLocks/>
          </p:cNvSpPr>
          <p:nvPr/>
        </p:nvSpPr>
        <p:spPr>
          <a:xfrm>
            <a:off x="341245" y="1600640"/>
            <a:ext cx="11461524" cy="36567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7200" b="1" dirty="0"/>
              <a:t>Thank you!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CA" sz="2800" b="1" dirty="0"/>
              <a:t>Eric Rancourt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CA" sz="2800" b="1" dirty="0"/>
              <a:t>Statistics Canada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CA" sz="2800" b="1" dirty="0">
                <a:hlinkClick r:id="rId2"/>
              </a:rPr>
              <a:t>Eric.Rancourt@Statcan.gc.ca</a:t>
            </a:r>
            <a:endParaRPr lang="en-CA" sz="2800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CA" sz="2800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CA" sz="2800" dirty="0" err="1"/>
              <a:t>Cette</a:t>
            </a:r>
            <a:r>
              <a:rPr lang="en-CA" sz="2800" dirty="0"/>
              <a:t> </a:t>
            </a:r>
            <a:r>
              <a:rPr lang="en-CA" sz="2800"/>
              <a:t>présentation</a:t>
            </a:r>
            <a:r>
              <a:rPr lang="en-CA" sz="2800" dirty="0"/>
              <a:t> </a:t>
            </a:r>
            <a:r>
              <a:rPr lang="en-CA" sz="2800" dirty="0" err="1"/>
              <a:t>est</a:t>
            </a:r>
            <a:r>
              <a:rPr lang="en-CA" sz="2800" dirty="0"/>
              <a:t> disponible </a:t>
            </a:r>
            <a:r>
              <a:rPr lang="en-CA" sz="2800" dirty="0" err="1"/>
              <a:t>en</a:t>
            </a:r>
            <a:r>
              <a:rPr lang="en-CA" sz="2800" dirty="0"/>
              <a:t> </a:t>
            </a:r>
            <a:r>
              <a:rPr lang="en-CA" sz="2800" dirty="0" err="1"/>
              <a:t>français</a:t>
            </a:r>
            <a:r>
              <a:rPr lang="en-CA" sz="2800" dirty="0"/>
              <a:t> sur </a:t>
            </a:r>
            <a:r>
              <a:rPr lang="en-CA" sz="2800" dirty="0" err="1"/>
              <a:t>demande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90258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46" y="1015008"/>
            <a:ext cx="10929496" cy="703725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>
                <a:latin typeface="Arial MT Std"/>
              </a:rPr>
              <a:t>Overview</a:t>
            </a:r>
          </a:p>
        </p:txBody>
      </p:sp>
      <p:sp>
        <p:nvSpPr>
          <p:cNvPr id="5" name="Slide Number Placeholder 3"/>
          <p:cNvSpPr>
            <a:spLocks noGrp="1"/>
          </p:cNvSpPr>
          <p:nvPr/>
        </p:nvSpPr>
        <p:spPr>
          <a:xfrm>
            <a:off x="11584742" y="5833238"/>
            <a:ext cx="333982" cy="2545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83767" y="1980216"/>
            <a:ext cx="10062529" cy="3656720"/>
          </a:xfrm>
        </p:spPr>
        <p:txBody>
          <a:bodyPr>
            <a:normAutofit lnSpcReduction="10000"/>
          </a:bodyPr>
          <a:lstStyle/>
          <a:p>
            <a:pPr>
              <a:spcAft>
                <a:spcPts val="800"/>
              </a:spcAft>
            </a:pPr>
            <a:r>
              <a:rPr lang="en-CA" sz="2900" dirty="0">
                <a:solidFill>
                  <a:srgbClr val="002060"/>
                </a:solidFill>
              </a:rPr>
              <a:t>Increasing nonresponse</a:t>
            </a:r>
          </a:p>
          <a:p>
            <a:pPr>
              <a:spcAft>
                <a:spcPts val="800"/>
              </a:spcAft>
            </a:pPr>
            <a:r>
              <a:rPr lang="en-CA" sz="2900" dirty="0">
                <a:solidFill>
                  <a:srgbClr val="002060"/>
                </a:solidFill>
              </a:rPr>
              <a:t>Survey context</a:t>
            </a:r>
          </a:p>
          <a:p>
            <a:pPr>
              <a:spcAft>
                <a:spcPts val="800"/>
              </a:spcAft>
            </a:pPr>
            <a:r>
              <a:rPr lang="en-CA" sz="2900" dirty="0">
                <a:solidFill>
                  <a:srgbClr val="002060"/>
                </a:solidFill>
              </a:rPr>
              <a:t>Issues </a:t>
            </a:r>
            <a:r>
              <a:rPr lang="en-CA" sz="2900">
                <a:solidFill>
                  <a:srgbClr val="002060"/>
                </a:solidFill>
              </a:rPr>
              <a:t>and traditional counter </a:t>
            </a:r>
            <a:r>
              <a:rPr lang="en-CA" sz="2900" dirty="0">
                <a:solidFill>
                  <a:srgbClr val="002060"/>
                </a:solidFill>
              </a:rPr>
              <a:t>measures</a:t>
            </a:r>
          </a:p>
          <a:p>
            <a:pPr>
              <a:spcAft>
                <a:spcPts val="800"/>
              </a:spcAft>
            </a:pPr>
            <a:r>
              <a:rPr lang="en-CA" sz="2900" dirty="0">
                <a:solidFill>
                  <a:srgbClr val="002060"/>
                </a:solidFill>
              </a:rPr>
              <a:t>Fighting or accepting nonresponses</a:t>
            </a:r>
          </a:p>
          <a:p>
            <a:pPr>
              <a:spcAft>
                <a:spcPts val="800"/>
              </a:spcAft>
            </a:pPr>
            <a:r>
              <a:rPr lang="en-CA" sz="2900" dirty="0">
                <a:solidFill>
                  <a:srgbClr val="002060"/>
                </a:solidFill>
              </a:rPr>
              <a:t>The importance of assumptions</a:t>
            </a:r>
          </a:p>
          <a:p>
            <a:pPr>
              <a:spcAft>
                <a:spcPts val="800"/>
              </a:spcAft>
            </a:pPr>
            <a:r>
              <a:rPr lang="en-CA" sz="2900" dirty="0">
                <a:solidFill>
                  <a:srgbClr val="002060"/>
                </a:solidFill>
              </a:rPr>
              <a:t>Considerations and plans at Statistics Canada</a:t>
            </a:r>
          </a:p>
          <a:p>
            <a:pPr marL="0" indent="0">
              <a:spcAft>
                <a:spcPts val="800"/>
              </a:spcAft>
              <a:buNone/>
            </a:pPr>
            <a:endParaRPr lang="en-CA" sz="2900" dirty="0"/>
          </a:p>
        </p:txBody>
      </p:sp>
    </p:spTree>
    <p:extLst>
      <p:ext uri="{BB962C8B-B14F-4D97-AF65-F5344CB8AC3E}">
        <p14:creationId xmlns:p14="http://schemas.microsoft.com/office/powerpoint/2010/main" val="3904206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23ED54E7-7314-DA68-8F32-4BE8C97ACD6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836712"/>
            <a:ext cx="12192000" cy="61555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Lato ExtraBold"/>
                <a:cs typeface="Poppins"/>
              </a:rPr>
              <a:t>Stay connected!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lt"/>
              <a:cs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799017-9750-5DDB-CEE3-226EE4FA5122}"/>
              </a:ext>
            </a:extLst>
          </p:cNvPr>
          <p:cNvSpPr txBox="1"/>
          <p:nvPr/>
        </p:nvSpPr>
        <p:spPr>
          <a:xfrm>
            <a:off x="1487488" y="1882129"/>
            <a:ext cx="4680000" cy="2232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StatsCAN app</a:t>
            </a:r>
            <a:endParaRPr lang="en-US" sz="2400" dirty="0">
              <a:latin typeface="+mn-lt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Eh Sayers podcast</a:t>
            </a:r>
            <a:endParaRPr lang="en-CA" sz="2400" u="sng" dirty="0">
              <a:solidFill>
                <a:schemeClr val="tx1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50000"/>
              </a:lnSpc>
            </a:pPr>
            <a:r>
              <a:rPr lang="en-CA" sz="2400" i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StatsCAN Plus</a:t>
            </a:r>
            <a:r>
              <a:rPr lang="en-CA" sz="2400" i="1" dirty="0"/>
              <a:t> </a:t>
            </a:r>
          </a:p>
          <a:p>
            <a:pPr>
              <a:lnSpc>
                <a:spcPct val="150000"/>
              </a:lnSpc>
            </a:pPr>
            <a:r>
              <a:rPr lang="en-CA" sz="2400" i="1" dirty="0"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Daily</a:t>
            </a:r>
            <a:r>
              <a:rPr lang="en-CA" sz="2400" dirty="0">
                <a:latin typeface="+mn-lt"/>
              </a:rPr>
              <a:t> 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0A7113-E8B5-BB2A-9135-5FE124E0A163}"/>
              </a:ext>
            </a:extLst>
          </p:cNvPr>
          <p:cNvSpPr txBox="1"/>
          <p:nvPr/>
        </p:nvSpPr>
        <p:spPr>
          <a:xfrm>
            <a:off x="5965532" y="1882128"/>
            <a:ext cx="4680000" cy="2232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400" dirty="0">
                <a:latin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endParaRPr lang="en-CA" sz="24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CA" sz="2400" u="sng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Surveys and statistical programs</a:t>
            </a:r>
            <a:r>
              <a:rPr lang="en-CA" sz="24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CA" sz="2400" dirty="0"/>
          </a:p>
          <a:p>
            <a:pPr>
              <a:lnSpc>
                <a:spcPct val="150000"/>
              </a:lnSpc>
            </a:pPr>
            <a:r>
              <a:rPr lang="en-CA" sz="2400" u="sng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service centres</a:t>
            </a:r>
            <a:r>
              <a:rPr lang="en-CA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CA" sz="240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StatCan</a:t>
            </a:r>
            <a:endParaRPr lang="en-CA" sz="2400" dirty="0"/>
          </a:p>
        </p:txBody>
      </p:sp>
      <p:pic>
        <p:nvPicPr>
          <p:cNvPr id="3" name="Picture 2" descr="Stats App logo">
            <a:hlinkClick r:id="rId11"/>
            <a:extLst>
              <a:ext uri="{FF2B5EF4-FFF2-40B4-BE49-F238E27FC236}">
                <a16:creationId xmlns:a16="http://schemas.microsoft.com/office/drawing/2014/main" id="{DFA73983-6C34-B821-4FB9-5BD67EFB35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918" y="4877332"/>
            <a:ext cx="439137" cy="439137"/>
          </a:xfrm>
          <a:prstGeom prst="rect">
            <a:avLst/>
          </a:prstGeom>
        </p:spPr>
      </p:pic>
      <p:pic>
        <p:nvPicPr>
          <p:cNvPr id="6" name="Picture 5" descr="Podcast logo">
            <a:hlinkClick r:id="rId13"/>
            <a:extLst>
              <a:ext uri="{FF2B5EF4-FFF2-40B4-BE49-F238E27FC236}">
                <a16:creationId xmlns:a16="http://schemas.microsoft.com/office/drawing/2014/main" id="{B69C98E0-2022-1E41-3354-D087336650C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506" y="4875283"/>
            <a:ext cx="429550" cy="429550"/>
          </a:xfrm>
          <a:prstGeom prst="rect">
            <a:avLst/>
          </a:prstGeom>
        </p:spPr>
      </p:pic>
      <p:pic>
        <p:nvPicPr>
          <p:cNvPr id="15" name="Picture 14" descr="Facebook logo">
            <a:hlinkClick r:id="rId15"/>
            <a:extLst>
              <a:ext uri="{FF2B5EF4-FFF2-40B4-BE49-F238E27FC236}">
                <a16:creationId xmlns:a16="http://schemas.microsoft.com/office/drawing/2014/main" id="{FD5639F1-EDAA-B4BE-6A03-6BD8D31B14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507" y="4901524"/>
            <a:ext cx="419962" cy="419962"/>
          </a:xfrm>
          <a:prstGeom prst="rect">
            <a:avLst/>
          </a:prstGeom>
        </p:spPr>
      </p:pic>
      <p:pic>
        <p:nvPicPr>
          <p:cNvPr id="16" name="Picture 15" descr="Instagram logo">
            <a:hlinkClick r:id="rId17"/>
            <a:extLst>
              <a:ext uri="{FF2B5EF4-FFF2-40B4-BE49-F238E27FC236}">
                <a16:creationId xmlns:a16="http://schemas.microsoft.com/office/drawing/2014/main" id="{BD8BB018-8CBA-A542-9FE0-56E24E4224DB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" t="7795" r="11991" b="-1"/>
          <a:stretch/>
        </p:blipFill>
        <p:spPr>
          <a:xfrm>
            <a:off x="5375920" y="4868489"/>
            <a:ext cx="531432" cy="530912"/>
          </a:xfrm>
          <a:prstGeom prst="rect">
            <a:avLst/>
          </a:prstGeom>
        </p:spPr>
      </p:pic>
      <p:pic>
        <p:nvPicPr>
          <p:cNvPr id="17" name="Picture 16" descr="LinkedIn logo">
            <a:hlinkClick r:id="rId19"/>
            <a:extLst>
              <a:ext uri="{FF2B5EF4-FFF2-40B4-BE49-F238E27FC236}">
                <a16:creationId xmlns:a16="http://schemas.microsoft.com/office/drawing/2014/main" id="{5A59AF7F-8717-C076-1784-928BFE6A482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803" y="4891937"/>
            <a:ext cx="486329" cy="444644"/>
          </a:xfrm>
          <a:prstGeom prst="rect">
            <a:avLst/>
          </a:prstGeom>
        </p:spPr>
      </p:pic>
      <p:pic>
        <p:nvPicPr>
          <p:cNvPr id="19" name="Picture 18" descr="Reddit logo">
            <a:hlinkClick r:id="rId21"/>
            <a:extLst>
              <a:ext uri="{FF2B5EF4-FFF2-40B4-BE49-F238E27FC236}">
                <a16:creationId xmlns:a16="http://schemas.microsoft.com/office/drawing/2014/main" id="{E2AD9003-ABAF-A620-A1AA-0BCFB7E044A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83" y="4901523"/>
            <a:ext cx="439409" cy="439409"/>
          </a:xfrm>
          <a:prstGeom prst="rect">
            <a:avLst/>
          </a:prstGeom>
        </p:spPr>
      </p:pic>
      <p:pic>
        <p:nvPicPr>
          <p:cNvPr id="18" name="Picture 17" descr="Twitter logo">
            <a:hlinkClick r:id="rId23"/>
            <a:extLst>
              <a:ext uri="{FF2B5EF4-FFF2-40B4-BE49-F238E27FC236}">
                <a16:creationId xmlns:a16="http://schemas.microsoft.com/office/drawing/2014/main" id="{D2ED191E-C5DA-3A2A-2CDE-3ADFB6B5A969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443" y="4891937"/>
            <a:ext cx="439136" cy="439136"/>
          </a:xfrm>
          <a:prstGeom prst="rect">
            <a:avLst/>
          </a:prstGeom>
        </p:spPr>
      </p:pic>
      <p:pic>
        <p:nvPicPr>
          <p:cNvPr id="20" name="Picture 19" descr="Youtube logo">
            <a:hlinkClick r:id="rId25"/>
            <a:extLst>
              <a:ext uri="{FF2B5EF4-FFF2-40B4-BE49-F238E27FC236}">
                <a16:creationId xmlns:a16="http://schemas.microsoft.com/office/drawing/2014/main" id="{D9A19BB9-4E7E-577F-64E9-5B9ED30E02A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032" y="4875283"/>
            <a:ext cx="472444" cy="4724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89DBA30-03E5-9E9E-6151-CADF45785957}"/>
              </a:ext>
            </a:extLst>
          </p:cNvPr>
          <p:cNvSpPr txBox="1"/>
          <p:nvPr/>
        </p:nvSpPr>
        <p:spPr>
          <a:xfrm>
            <a:off x="3937" y="545331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ea typeface="+mn-lt"/>
                <a:cs typeface="+mn-lt"/>
              </a:rPr>
              <a:t>Questions?</a:t>
            </a:r>
            <a:r>
              <a:rPr lang="en-US" sz="2400" dirty="0">
                <a:ea typeface="+mn-lt"/>
                <a:cs typeface="+mn-lt"/>
              </a:rPr>
              <a:t> Contact us: </a:t>
            </a:r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infostats@statcan.gc.ca</a:t>
            </a:r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7615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>
            <a:extLst>
              <a:ext uri="{FF2B5EF4-FFF2-40B4-BE49-F238E27FC236}">
                <a16:creationId xmlns:a16="http://schemas.microsoft.com/office/drawing/2014/main" id="{855E5AF3-05D3-4526-426E-E77AB32B027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758062"/>
            <a:ext cx="12191999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Statistics Canada</a:t>
            </a:r>
            <a:r>
              <a:rPr lang="en-CA" sz="3600" dirty="0">
                <a:ea typeface="+mn-ea"/>
                <a:cs typeface="+mn-cs"/>
              </a:rPr>
              <a:t>—</a:t>
            </a: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b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Your National Statistical Agency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8" name="Picture 17" descr="Logo&#10;&#10;National Capital Region's Top Employers 2024">
            <a:extLst>
              <a:ext uri="{FF2B5EF4-FFF2-40B4-BE49-F238E27FC236}">
                <a16:creationId xmlns:a16="http://schemas.microsoft.com/office/drawing/2014/main" id="{F6DF2386-3947-ECDC-17C1-56CFB16061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255" y="2933870"/>
            <a:ext cx="1775964" cy="1768860"/>
          </a:xfrm>
          <a:prstGeom prst="rect">
            <a:avLst/>
          </a:prstGeom>
        </p:spPr>
      </p:pic>
      <p:pic>
        <p:nvPicPr>
          <p:cNvPr id="3" name="Picture 2" descr="Logo&#10;&#10;2024 Canada's best diversity employers">
            <a:extLst>
              <a:ext uri="{FF2B5EF4-FFF2-40B4-BE49-F238E27FC236}">
                <a16:creationId xmlns:a16="http://schemas.microsoft.com/office/drawing/2014/main" id="{DF66D0E6-7711-A935-FF88-143D08C6CC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865" y="3116749"/>
            <a:ext cx="1803200" cy="1420921"/>
          </a:xfrm>
          <a:prstGeom prst="rect">
            <a:avLst/>
          </a:prstGeom>
        </p:spPr>
      </p:pic>
      <p:pic>
        <p:nvPicPr>
          <p:cNvPr id="22" name="Picture 21" descr="Logo&#10;&#10;Canada's top employers for young people 2024">
            <a:extLst>
              <a:ext uri="{FF2B5EF4-FFF2-40B4-BE49-F238E27FC236}">
                <a16:creationId xmlns:a16="http://schemas.microsoft.com/office/drawing/2014/main" id="{0AA2098A-1802-011B-CEC2-3237D1D5FB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037" y="2868471"/>
            <a:ext cx="1914918" cy="191747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AA12BF4-9F88-A6EA-321B-1F1541837116}"/>
              </a:ext>
            </a:extLst>
          </p:cNvPr>
          <p:cNvSpPr txBox="1"/>
          <p:nvPr/>
        </p:nvSpPr>
        <p:spPr>
          <a:xfrm>
            <a:off x="1" y="5164857"/>
            <a:ext cx="12191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Delivering insight through data for a better Canada</a:t>
            </a:r>
          </a:p>
        </p:txBody>
      </p:sp>
    </p:spTree>
    <p:extLst>
      <p:ext uri="{BB962C8B-B14F-4D97-AF65-F5344CB8AC3E}">
        <p14:creationId xmlns:p14="http://schemas.microsoft.com/office/powerpoint/2010/main" val="3184735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4F6ACB1-6DC7-B7E2-C03C-84F0FA45E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484784"/>
            <a:ext cx="9793088" cy="459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29669" y="5901350"/>
            <a:ext cx="30121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075564-AF6E-40FC-905A-F6C5E8D2961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098" y="925294"/>
            <a:ext cx="11795654" cy="701205"/>
          </a:xfrm>
        </p:spPr>
        <p:txBody>
          <a:bodyPr>
            <a:noAutofit/>
          </a:bodyPr>
          <a:lstStyle/>
          <a:p>
            <a:r>
              <a:rPr lang="fr-CA" sz="2800" b="1" dirty="0" err="1"/>
              <a:t>Response</a:t>
            </a:r>
            <a:r>
              <a:rPr lang="fr-CA" sz="2800" b="1" dirty="0"/>
              <a:t> Rates for </a:t>
            </a:r>
            <a:r>
              <a:rPr lang="fr-CA" sz="2800" b="1" dirty="0" err="1"/>
              <a:t>some</a:t>
            </a:r>
            <a:r>
              <a:rPr lang="fr-CA" sz="2800" b="1" dirty="0"/>
              <a:t> of </a:t>
            </a:r>
            <a:r>
              <a:rPr lang="fr-CA" sz="2800" b="1" dirty="0" err="1"/>
              <a:t>Statistics</a:t>
            </a:r>
            <a:r>
              <a:rPr lang="fr-CA" sz="2800" b="1" dirty="0"/>
              <a:t> </a:t>
            </a:r>
            <a:r>
              <a:rPr lang="fr-CA" sz="2800" b="1" dirty="0" err="1"/>
              <a:t>Canada’s</a:t>
            </a:r>
            <a:r>
              <a:rPr lang="fr-CA" sz="2800" b="1" dirty="0"/>
              <a:t> </a:t>
            </a:r>
            <a:r>
              <a:rPr lang="fr-CA" sz="2800" b="1" dirty="0" err="1"/>
              <a:t>Economic</a:t>
            </a:r>
            <a:r>
              <a:rPr lang="fr-CA" sz="2800" b="1" dirty="0"/>
              <a:t> </a:t>
            </a:r>
            <a:r>
              <a:rPr lang="fr-CA" sz="2800" b="1" dirty="0" err="1"/>
              <a:t>Surveys</a:t>
            </a:r>
            <a:endParaRPr lang="en-CA" sz="2800" dirty="0">
              <a:latin typeface="Arial MT Std" panose="020B040202020002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B6A6B4-5BA8-DC0D-1561-7F472EF87242}"/>
              </a:ext>
            </a:extLst>
          </p:cNvPr>
          <p:cNvSpPr/>
          <p:nvPr/>
        </p:nvSpPr>
        <p:spPr>
          <a:xfrm>
            <a:off x="2711625" y="1556792"/>
            <a:ext cx="596565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9427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098" y="925294"/>
            <a:ext cx="11795654" cy="701205"/>
          </a:xfrm>
        </p:spPr>
        <p:txBody>
          <a:bodyPr>
            <a:noAutofit/>
          </a:bodyPr>
          <a:lstStyle/>
          <a:p>
            <a:r>
              <a:rPr lang="fr-CA" sz="2800" b="1" dirty="0" err="1"/>
              <a:t>Response</a:t>
            </a:r>
            <a:r>
              <a:rPr lang="fr-CA" sz="2800" b="1" dirty="0"/>
              <a:t> Rates for </a:t>
            </a:r>
            <a:r>
              <a:rPr lang="fr-CA" sz="2800" b="1" dirty="0" err="1"/>
              <a:t>some</a:t>
            </a:r>
            <a:r>
              <a:rPr lang="fr-CA" sz="2800" b="1" dirty="0"/>
              <a:t> of </a:t>
            </a:r>
            <a:r>
              <a:rPr lang="fr-CA" sz="2800" b="1" dirty="0" err="1"/>
              <a:t>Statistics</a:t>
            </a:r>
            <a:r>
              <a:rPr lang="fr-CA" sz="2800" b="1" dirty="0"/>
              <a:t> </a:t>
            </a:r>
            <a:r>
              <a:rPr lang="fr-CA" sz="2800" b="1" dirty="0" err="1"/>
              <a:t>Canada's</a:t>
            </a:r>
            <a:r>
              <a:rPr lang="fr-CA" sz="2800" b="1" dirty="0"/>
              <a:t> </a:t>
            </a:r>
            <a:r>
              <a:rPr lang="fr-CA" sz="2800" b="1" dirty="0" err="1"/>
              <a:t>Household</a:t>
            </a:r>
            <a:r>
              <a:rPr lang="fr-CA" sz="2800" b="1" dirty="0"/>
              <a:t> </a:t>
            </a:r>
            <a:r>
              <a:rPr lang="fr-CA" sz="2800" b="1" dirty="0" err="1"/>
              <a:t>Surveys</a:t>
            </a:r>
            <a:endParaRPr lang="en-CA" sz="2800" dirty="0">
              <a:latin typeface="Arial MT Std" panose="020B040202020002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29669" y="5901350"/>
            <a:ext cx="30121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075564-AF6E-40FC-905A-F6C5E8D2961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845542"/>
              </p:ext>
            </p:extLst>
          </p:nvPr>
        </p:nvGraphicFramePr>
        <p:xfrm>
          <a:off x="1343472" y="1700808"/>
          <a:ext cx="900100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0017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46" y="1015008"/>
            <a:ext cx="10929496" cy="703725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>
                <a:latin typeface="Arial MT Std"/>
              </a:rPr>
              <a:t>Survey Context</a:t>
            </a:r>
          </a:p>
        </p:txBody>
      </p:sp>
      <p:sp>
        <p:nvSpPr>
          <p:cNvPr id="5" name="Slide Number Placeholder 3"/>
          <p:cNvSpPr>
            <a:spLocks noGrp="1"/>
          </p:cNvSpPr>
          <p:nvPr/>
        </p:nvSpPr>
        <p:spPr>
          <a:xfrm>
            <a:off x="11584742" y="5833238"/>
            <a:ext cx="333982" cy="2545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83767" y="1980216"/>
            <a:ext cx="10062529" cy="3656720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CA" sz="2900" dirty="0"/>
              <a:t>Response rates have been on a downward trend</a:t>
            </a:r>
          </a:p>
          <a:p>
            <a:pPr>
              <a:spcAft>
                <a:spcPts val="800"/>
              </a:spcAft>
            </a:pPr>
            <a:r>
              <a:rPr lang="en-CA" sz="2900" dirty="0"/>
              <a:t>COVID-19 exacerbated the situation</a:t>
            </a:r>
          </a:p>
          <a:p>
            <a:pPr>
              <a:spcAft>
                <a:spcPts val="800"/>
              </a:spcAft>
            </a:pPr>
            <a:r>
              <a:rPr lang="en-CA" sz="2900" dirty="0"/>
              <a:t>The demand for (detailed) information keeps on rising</a:t>
            </a:r>
          </a:p>
          <a:p>
            <a:pPr>
              <a:spcAft>
                <a:spcPts val="800"/>
              </a:spcAft>
            </a:pPr>
            <a:r>
              <a:rPr lang="en-CA" sz="2900" dirty="0"/>
              <a:t>Survey capacity has a practical limit</a:t>
            </a:r>
          </a:p>
          <a:p>
            <a:pPr>
              <a:spcAft>
                <a:spcPts val="800"/>
              </a:spcAft>
            </a:pPr>
            <a:r>
              <a:rPr lang="en-CA" sz="2900" dirty="0"/>
              <a:t>Confidentiality protection will remain important</a:t>
            </a:r>
          </a:p>
          <a:p>
            <a:pPr marL="0" indent="0">
              <a:spcAft>
                <a:spcPts val="800"/>
              </a:spcAft>
              <a:buNone/>
            </a:pPr>
            <a:endParaRPr lang="en-CA" sz="2900" dirty="0"/>
          </a:p>
        </p:txBody>
      </p:sp>
    </p:spTree>
    <p:extLst>
      <p:ext uri="{BB962C8B-B14F-4D97-AF65-F5344CB8AC3E}">
        <p14:creationId xmlns:p14="http://schemas.microsoft.com/office/powerpoint/2010/main" val="601793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46" y="1015008"/>
            <a:ext cx="10929496" cy="703725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>
                <a:latin typeface="Arial MT Std"/>
              </a:rPr>
              <a:t>Issues</a:t>
            </a:r>
          </a:p>
        </p:txBody>
      </p:sp>
      <p:sp>
        <p:nvSpPr>
          <p:cNvPr id="5" name="Slide Number Placeholder 3"/>
          <p:cNvSpPr>
            <a:spLocks noGrp="1"/>
          </p:cNvSpPr>
          <p:nvPr/>
        </p:nvSpPr>
        <p:spPr>
          <a:xfrm>
            <a:off x="11584742" y="5833238"/>
            <a:ext cx="333982" cy="2545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83767" y="1980216"/>
            <a:ext cx="10062529" cy="3656720"/>
          </a:xfrm>
        </p:spPr>
        <p:txBody>
          <a:bodyPr>
            <a:normAutofit lnSpcReduction="10000"/>
          </a:bodyPr>
          <a:lstStyle/>
          <a:p>
            <a:pPr>
              <a:spcAft>
                <a:spcPts val="800"/>
              </a:spcAft>
              <a:buFont typeface="Wingdings" panose="05000000000000000000" pitchFamily="2" charset="2"/>
              <a:buChar char="è"/>
            </a:pPr>
            <a:r>
              <a:rPr lang="en-CA" sz="2900" dirty="0">
                <a:sym typeface="Wingdings" panose="05000000000000000000" pitchFamily="2" charset="2"/>
              </a:rPr>
              <a:t> Obtaining responses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CA" sz="2900" dirty="0">
                <a:sym typeface="Wingdings" panose="05000000000000000000" pitchFamily="2" charset="2"/>
              </a:rPr>
              <a:t>	(refusals, reaching, connecting)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è"/>
            </a:pPr>
            <a:r>
              <a:rPr lang="en-CA" sz="2900" dirty="0">
                <a:sym typeface="Wingdings" panose="05000000000000000000" pitchFamily="2" charset="2"/>
              </a:rPr>
              <a:t> Capacity given demand to collect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CA" sz="2900" dirty="0">
                <a:sym typeface="Wingdings" panose="05000000000000000000" pitchFamily="2" charset="2"/>
              </a:rPr>
              <a:t>	(workforce, collection period, size of questionnaires)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è"/>
            </a:pPr>
            <a:r>
              <a:rPr lang="en-CA" sz="2900" dirty="0">
                <a:sym typeface="Wingdings" panose="05000000000000000000" pitchFamily="2" charset="2"/>
              </a:rPr>
              <a:t> Capacity to disseminate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CA" sz="2900" dirty="0">
                <a:sym typeface="Wingdings" panose="05000000000000000000" pitchFamily="2" charset="2"/>
              </a:rPr>
              <a:t>	(confidentiality, empty cells, ethics)</a:t>
            </a:r>
            <a:endParaRPr lang="en-CA" sz="2900" dirty="0"/>
          </a:p>
          <a:p>
            <a:pPr marL="0" indent="0">
              <a:spcAft>
                <a:spcPts val="800"/>
              </a:spcAft>
              <a:buNone/>
            </a:pPr>
            <a:endParaRPr lang="en-CA" sz="2900" dirty="0"/>
          </a:p>
        </p:txBody>
      </p:sp>
    </p:spTree>
    <p:extLst>
      <p:ext uri="{BB962C8B-B14F-4D97-AF65-F5344CB8AC3E}">
        <p14:creationId xmlns:p14="http://schemas.microsoft.com/office/powerpoint/2010/main" val="1548800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5EE0B388-3743-4660-8D59-EFA10B50530F}"/>
              </a:ext>
            </a:extLst>
          </p:cNvPr>
          <p:cNvSpPr/>
          <p:nvPr/>
        </p:nvSpPr>
        <p:spPr>
          <a:xfrm rot="387349">
            <a:off x="5128100" y="1762857"/>
            <a:ext cx="3801673" cy="1875292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364" y="925294"/>
            <a:ext cx="10697405" cy="895042"/>
          </a:xfrm>
        </p:spPr>
        <p:txBody>
          <a:bodyPr>
            <a:noAutofit/>
          </a:bodyPr>
          <a:lstStyle/>
          <a:p>
            <a:r>
              <a:rPr lang="en-CA" sz="3600" b="1" spc="100" dirty="0">
                <a:latin typeface="Arial MT Std" panose="020B0402020200020204"/>
                <a:ea typeface="Calibri" panose="020F0502020204030204" pitchFamily="34" charset="0"/>
                <a:cs typeface="Arial" panose="020B0604020202020204" pitchFamily="34" charset="0"/>
              </a:rPr>
              <a:t>Designing Surveys then </a:t>
            </a:r>
            <a:r>
              <a:rPr lang="en-CA" sz="2000" b="1" spc="100" dirty="0">
                <a:latin typeface="Arial MT Std" panose="020B0402020200020204"/>
                <a:ea typeface="Calibri" panose="020F0502020204030204" pitchFamily="34" charset="0"/>
                <a:cs typeface="Arial" panose="020B0604020202020204" pitchFamily="34" charset="0"/>
              </a:rPr>
              <a:t>(When the Response Rate was high)</a:t>
            </a:r>
            <a:endParaRPr lang="en-CA" sz="3600" dirty="0">
              <a:latin typeface="Arial MT Std" panose="020B040202020002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1" y="2086194"/>
            <a:ext cx="11705392" cy="428316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Clr>
                <a:srgbClr val="005F8E"/>
              </a:buClr>
              <a:buNone/>
            </a:pPr>
            <a:r>
              <a:rPr lang="en-CA" sz="24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1) Avoiding Bias: </a:t>
            </a:r>
          </a:p>
          <a:p>
            <a:pPr lvl="1">
              <a:lnSpc>
                <a:spcPct val="100000"/>
              </a:lnSpc>
              <a:buClr>
                <a:srgbClr val="005F8E"/>
              </a:buClr>
              <a:buFont typeface="Wingdings" panose="05000000000000000000" pitchFamily="2" charset="2"/>
              <a:buChar char="ü"/>
            </a:pPr>
            <a:r>
              <a:rPr lang="en-CA" sz="22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Randomized selection</a:t>
            </a:r>
          </a:p>
          <a:p>
            <a:pPr lvl="1">
              <a:lnSpc>
                <a:spcPct val="100000"/>
              </a:lnSpc>
              <a:buClr>
                <a:srgbClr val="005F8E"/>
              </a:buClr>
              <a:buFont typeface="Wingdings" panose="05000000000000000000" pitchFamily="2" charset="2"/>
              <a:buChar char="ü"/>
            </a:pPr>
            <a:r>
              <a:rPr lang="en-CA" sz="22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Nonresponse negligible</a:t>
            </a:r>
            <a:endParaRPr lang="en-CA" sz="14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Clr>
                <a:srgbClr val="005F8E"/>
              </a:buClr>
              <a:buNone/>
            </a:pPr>
            <a:r>
              <a:rPr lang="en-CA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__________________________________________</a:t>
            </a:r>
          </a:p>
          <a:p>
            <a:pPr lvl="1">
              <a:lnSpc>
                <a:spcPct val="100000"/>
              </a:lnSpc>
              <a:buClr>
                <a:srgbClr val="005F8E"/>
              </a:buClr>
              <a:buFont typeface="Wingdings" panose="05000000000000000000" pitchFamily="2" charset="2"/>
              <a:buChar char="ü"/>
            </a:pPr>
            <a:r>
              <a:rPr lang="en-CA" sz="22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Effective sample meets both</a:t>
            </a:r>
          </a:p>
          <a:p>
            <a:pPr marL="0" indent="0">
              <a:lnSpc>
                <a:spcPct val="100000"/>
              </a:lnSpc>
              <a:buClr>
                <a:srgbClr val="005F8E"/>
              </a:buClr>
              <a:buNone/>
            </a:pPr>
            <a:r>
              <a:rPr lang="en-CA" sz="24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2) Reducing variance</a:t>
            </a:r>
            <a:r>
              <a:rPr lang="en-CA" sz="2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lvl="1">
              <a:lnSpc>
                <a:spcPct val="100000"/>
              </a:lnSpc>
              <a:buClr>
                <a:srgbClr val="005F8E"/>
              </a:buClr>
              <a:buFont typeface="Wingdings" panose="05000000000000000000" pitchFamily="2" charset="2"/>
              <a:buChar char="ü"/>
            </a:pPr>
            <a:r>
              <a:rPr lang="en-CA" sz="22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Large enough samples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005F8E"/>
              </a:buClr>
              <a:buFont typeface="Wingdings" panose="05000000000000000000" pitchFamily="2" charset="2"/>
              <a:buChar char="ü"/>
            </a:pPr>
            <a:r>
              <a:rPr lang="en-CA" sz="22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Calibrate where possible</a:t>
            </a:r>
            <a:r>
              <a:rPr lang="en-CA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Clr>
                <a:srgbClr val="005F8E"/>
              </a:buClr>
              <a:buNone/>
            </a:pPr>
            <a:r>
              <a:rPr lang="en-CA" sz="1400" dirty="0">
                <a:ea typeface="Calibri" panose="020F0502020204030204" pitchFamily="34" charset="0"/>
                <a:cs typeface="Arial" panose="020B0604020202020204" pitchFamily="34" charset="0"/>
              </a:rPr>
              <a:t>________________________________</a:t>
            </a:r>
          </a:p>
          <a:p>
            <a:pPr lvl="1">
              <a:lnSpc>
                <a:spcPct val="100000"/>
              </a:lnSpc>
              <a:buClr>
                <a:srgbClr val="005F8E"/>
              </a:buClr>
              <a:buFont typeface="Wingdings" panose="05000000000000000000" pitchFamily="2" charset="2"/>
              <a:buChar char="ü"/>
            </a:pPr>
            <a:r>
              <a:rPr lang="en-CA" sz="2000" dirty="0">
                <a:ea typeface="Calibri" panose="020F0502020204030204" pitchFamily="34" charset="0"/>
                <a:cs typeface="Arial" panose="020B0604020202020204" pitchFamily="34" charset="0"/>
              </a:rPr>
              <a:t>Effective sample meets both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058089" y="5718788"/>
            <a:ext cx="982663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075564-AF6E-40FC-905A-F6C5E8D29614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08471D-B003-4AFB-9839-0FE1A33CD640}"/>
              </a:ext>
            </a:extLst>
          </p:cNvPr>
          <p:cNvSpPr txBox="1"/>
          <p:nvPr/>
        </p:nvSpPr>
        <p:spPr>
          <a:xfrm>
            <a:off x="5432099" y="3683448"/>
            <a:ext cx="6131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>
                <a:solidFill>
                  <a:srgbClr val="00B050"/>
                </a:solidFill>
              </a:rPr>
              <a:t>Error</a:t>
            </a:r>
            <a:r>
              <a:rPr lang="en-CA" sz="4000" dirty="0"/>
              <a:t> =    </a:t>
            </a:r>
            <a:r>
              <a:rPr lang="en-CA" dirty="0"/>
              <a:t>BIAS</a:t>
            </a:r>
            <a:r>
              <a:rPr lang="en-CA" baseline="30000" dirty="0">
                <a:solidFill>
                  <a:srgbClr val="FF0000"/>
                </a:solidFill>
              </a:rPr>
              <a:t>2</a:t>
            </a:r>
            <a:r>
              <a:rPr lang="en-CA" sz="4000" dirty="0"/>
              <a:t>  + Variance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78B08E-BC4C-4721-8ABC-B914043AF634}"/>
              </a:ext>
            </a:extLst>
          </p:cNvPr>
          <p:cNvSpPr txBox="1"/>
          <p:nvPr/>
        </p:nvSpPr>
        <p:spPr>
          <a:xfrm>
            <a:off x="5665479" y="2147171"/>
            <a:ext cx="3228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Bias was contained,  worries were about variance (and CVs)</a:t>
            </a:r>
          </a:p>
        </p:txBody>
      </p:sp>
    </p:spTree>
    <p:extLst>
      <p:ext uri="{BB962C8B-B14F-4D97-AF65-F5344CB8AC3E}">
        <p14:creationId xmlns:p14="http://schemas.microsoft.com/office/powerpoint/2010/main" val="2104309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364" y="925294"/>
            <a:ext cx="11012995" cy="895042"/>
          </a:xfrm>
        </p:spPr>
        <p:txBody>
          <a:bodyPr>
            <a:noAutofit/>
          </a:bodyPr>
          <a:lstStyle/>
          <a:p>
            <a:r>
              <a:rPr lang="en-CA" sz="3600" b="1" spc="100" dirty="0">
                <a:latin typeface="Arial MT Std" panose="020B0402020200020204"/>
                <a:ea typeface="Calibri" panose="020F0502020204030204" pitchFamily="34" charset="0"/>
                <a:cs typeface="Arial" panose="020B0604020202020204" pitchFamily="34" charset="0"/>
              </a:rPr>
              <a:t>Designing Statistical Programs </a:t>
            </a:r>
            <a:r>
              <a:rPr lang="en-CA" sz="3600" b="1" strike="sngStrike" spc="100" dirty="0">
                <a:latin typeface="Arial MT Std" panose="020B0402020200020204"/>
                <a:ea typeface="Calibri" panose="020F0502020204030204" pitchFamily="34" charset="0"/>
                <a:cs typeface="Arial" panose="020B0604020202020204" pitchFamily="34" charset="0"/>
              </a:rPr>
              <a:t>Surveys</a:t>
            </a:r>
            <a:r>
              <a:rPr lang="en-CA" sz="3600" b="1" spc="100" dirty="0">
                <a:latin typeface="Arial MT Std" panose="020B0402020200020204"/>
                <a:ea typeface="Calibri" panose="020F0502020204030204" pitchFamily="34" charset="0"/>
                <a:cs typeface="Arial" panose="020B0604020202020204" pitchFamily="34" charset="0"/>
              </a:rPr>
              <a:t> (Now)</a:t>
            </a:r>
            <a:endParaRPr lang="en-CA" sz="3600" dirty="0">
              <a:latin typeface="Arial MT Std" panose="020B040202020002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846917"/>
            <a:ext cx="11389999" cy="428316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Clr>
                <a:srgbClr val="005F8E"/>
              </a:buClr>
              <a:buNone/>
            </a:pPr>
            <a:r>
              <a:rPr lang="en-CA" sz="24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1) Avoiding Bias: </a:t>
            </a:r>
          </a:p>
          <a:p>
            <a:pPr lvl="1">
              <a:lnSpc>
                <a:spcPct val="10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CA" sz="22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Randomized selection</a:t>
            </a:r>
          </a:p>
          <a:p>
            <a:pPr lvl="2">
              <a:lnSpc>
                <a:spcPct val="10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CA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Surveys: “Only respondents”</a:t>
            </a:r>
          </a:p>
          <a:p>
            <a:pPr lvl="2">
              <a:lnSpc>
                <a:spcPct val="100000"/>
              </a:lnSpc>
              <a:buClr>
                <a:srgbClr val="FF0000"/>
              </a:buClr>
              <a:buFont typeface="Calibri" panose="020F0502020204030204" pitchFamily="34" charset="0"/>
              <a:buChar char="X"/>
            </a:pPr>
            <a:r>
              <a:rPr lang="en-CA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Alternative data: Not random </a:t>
            </a:r>
          </a:p>
          <a:p>
            <a:pPr lvl="1">
              <a:lnSpc>
                <a:spcPct val="100000"/>
              </a:lnSpc>
              <a:buClr>
                <a:srgbClr val="FF0000"/>
              </a:buClr>
              <a:buFont typeface="Calibri" panose="020F0502020204030204" pitchFamily="34" charset="0"/>
              <a:buChar char="X"/>
            </a:pPr>
            <a:r>
              <a:rPr lang="en-CA" sz="22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Nonresponse negligible</a:t>
            </a:r>
            <a:endParaRPr lang="en-CA" sz="14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Clr>
                <a:srgbClr val="005F8E"/>
              </a:buClr>
              <a:buNone/>
            </a:pPr>
            <a:r>
              <a:rPr lang="en-CA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__________________________________________</a:t>
            </a:r>
          </a:p>
          <a:p>
            <a:pPr lvl="1">
              <a:lnSpc>
                <a:spcPct val="100000"/>
              </a:lnSpc>
              <a:buClr>
                <a:srgbClr val="FF0000"/>
              </a:buClr>
              <a:buFont typeface="Calibri" panose="020F0502020204030204" pitchFamily="34" charset="0"/>
              <a:buChar char="X"/>
            </a:pPr>
            <a:r>
              <a:rPr lang="en-CA" sz="22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Effective sample meets both</a:t>
            </a:r>
          </a:p>
          <a:p>
            <a:pPr marL="0" indent="0">
              <a:lnSpc>
                <a:spcPct val="100000"/>
              </a:lnSpc>
              <a:buClr>
                <a:srgbClr val="005F8E"/>
              </a:buClr>
              <a:buNone/>
            </a:pPr>
            <a:r>
              <a:rPr lang="en-CA" sz="24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2) Reducing variance</a:t>
            </a:r>
            <a:r>
              <a:rPr lang="en-CA" sz="2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lvl="1">
              <a:lnSpc>
                <a:spcPct val="100000"/>
              </a:lnSpc>
              <a:buClr>
                <a:srgbClr val="005F8E"/>
              </a:buClr>
              <a:buFont typeface="Wingdings" panose="05000000000000000000" pitchFamily="2" charset="2"/>
              <a:buChar char="ü"/>
            </a:pPr>
            <a:r>
              <a:rPr lang="en-CA" sz="22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Large enough samples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005F8E"/>
              </a:buClr>
              <a:buFont typeface="Wingdings" panose="05000000000000000000" pitchFamily="2" charset="2"/>
              <a:buChar char="ü"/>
            </a:pPr>
            <a:r>
              <a:rPr lang="en-CA" sz="22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Calibrate where possible</a:t>
            </a:r>
            <a:r>
              <a:rPr lang="en-CA" sz="1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Clr>
                <a:srgbClr val="005F8E"/>
              </a:buClr>
              <a:buNone/>
            </a:pPr>
            <a:r>
              <a:rPr lang="en-CA" sz="1400" dirty="0">
                <a:ea typeface="Calibri" panose="020F0502020204030204" pitchFamily="34" charset="0"/>
                <a:cs typeface="Arial" panose="020B0604020202020204" pitchFamily="34" charset="0"/>
              </a:rPr>
              <a:t>________________________________</a:t>
            </a:r>
          </a:p>
          <a:p>
            <a:pPr lvl="1">
              <a:lnSpc>
                <a:spcPct val="100000"/>
              </a:lnSpc>
              <a:buClr>
                <a:srgbClr val="005F8E"/>
              </a:buClr>
              <a:buFont typeface="Wingdings" panose="05000000000000000000" pitchFamily="2" charset="2"/>
              <a:buChar char="ü"/>
            </a:pPr>
            <a:r>
              <a:rPr lang="en-CA" sz="2000" dirty="0">
                <a:ea typeface="Calibri" panose="020F0502020204030204" pitchFamily="34" charset="0"/>
                <a:cs typeface="Arial" panose="020B0604020202020204" pitchFamily="34" charset="0"/>
              </a:rPr>
              <a:t>Effective sample meets both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058089" y="5718788"/>
            <a:ext cx="982663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075564-AF6E-40FC-905A-F6C5E8D29614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08471D-B003-4AFB-9839-0FE1A33CD640}"/>
              </a:ext>
            </a:extLst>
          </p:cNvPr>
          <p:cNvSpPr txBox="1"/>
          <p:nvPr/>
        </p:nvSpPr>
        <p:spPr>
          <a:xfrm>
            <a:off x="5231904" y="2880765"/>
            <a:ext cx="6808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>
                <a:solidFill>
                  <a:srgbClr val="00B050"/>
                </a:solidFill>
              </a:rPr>
              <a:t>Error</a:t>
            </a:r>
            <a:r>
              <a:rPr lang="en-CA" sz="4000" dirty="0"/>
              <a:t> = </a:t>
            </a:r>
            <a:r>
              <a:rPr lang="en-CA" sz="9600" dirty="0"/>
              <a:t>BIAS</a:t>
            </a:r>
            <a:r>
              <a:rPr lang="en-CA" sz="9600" baseline="30000" dirty="0">
                <a:solidFill>
                  <a:srgbClr val="FF0000"/>
                </a:solidFill>
              </a:rPr>
              <a:t>2</a:t>
            </a:r>
            <a:r>
              <a:rPr lang="en-CA" sz="4000" dirty="0"/>
              <a:t> +  </a:t>
            </a:r>
            <a:r>
              <a:rPr lang="en-CA" sz="1200" dirty="0"/>
              <a:t>Variance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180675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302" y="925294"/>
            <a:ext cx="11523058" cy="895042"/>
          </a:xfrm>
        </p:spPr>
        <p:txBody>
          <a:bodyPr>
            <a:noAutofit/>
          </a:bodyPr>
          <a:lstStyle/>
          <a:p>
            <a:r>
              <a:rPr lang="en-US" sz="3600" b="1" spc="100" dirty="0">
                <a:latin typeface="Arial MT Std" panose="020B0402020200020204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en-CA" sz="3600" b="1" spc="100" dirty="0" err="1">
                <a:latin typeface="Arial MT Std" panose="020B0402020200020204"/>
                <a:ea typeface="Calibri" panose="020F0502020204030204" pitchFamily="34" charset="0"/>
                <a:cs typeface="Arial" panose="020B0604020202020204" pitchFamily="34" charset="0"/>
              </a:rPr>
              <a:t>nderstanding</a:t>
            </a:r>
            <a:r>
              <a:rPr lang="en-CA" sz="3600" b="1" spc="100" dirty="0">
                <a:latin typeface="Arial MT Std" panose="020B0402020200020204"/>
                <a:ea typeface="Calibri" panose="020F0502020204030204" pitchFamily="34" charset="0"/>
                <a:cs typeface="Arial" panose="020B0604020202020204" pitchFamily="34" charset="0"/>
              </a:rPr>
              <a:t> and Countering Error</a:t>
            </a:r>
            <a:endParaRPr lang="en-CA" sz="3600" dirty="0">
              <a:latin typeface="Arial MT Std" panose="020B040202020002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058089" y="5718788"/>
            <a:ext cx="982663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075564-AF6E-40FC-905A-F6C5E8D29614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08471D-B003-4AFB-9839-0FE1A33CD640}"/>
              </a:ext>
            </a:extLst>
          </p:cNvPr>
          <p:cNvSpPr txBox="1"/>
          <p:nvPr/>
        </p:nvSpPr>
        <p:spPr>
          <a:xfrm>
            <a:off x="479376" y="2377000"/>
            <a:ext cx="107300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rgbClr val="00B050"/>
                </a:solidFill>
              </a:rPr>
              <a:t>Error </a:t>
            </a:r>
            <a:r>
              <a:rPr lang="en-CA" sz="3200" dirty="0"/>
              <a:t>is a function of (Meng, 2018):</a:t>
            </a:r>
          </a:p>
          <a:p>
            <a:endParaRPr lang="en-CA" sz="3200" dirty="0"/>
          </a:p>
          <a:p>
            <a:r>
              <a:rPr lang="en-CA" sz="3200" dirty="0"/>
              <a:t>1) The </a:t>
            </a:r>
            <a:r>
              <a:rPr lang="en-CA" sz="3200" u="sng" dirty="0">
                <a:solidFill>
                  <a:srgbClr val="C00000"/>
                </a:solidFill>
              </a:rPr>
              <a:t>Relation</a:t>
            </a:r>
            <a:r>
              <a:rPr lang="en-CA" sz="3200" dirty="0">
                <a:solidFill>
                  <a:srgbClr val="C00000"/>
                </a:solidFill>
              </a:rPr>
              <a:t> </a:t>
            </a:r>
            <a:r>
              <a:rPr lang="en-CA" sz="3200" dirty="0"/>
              <a:t>between topics &amp; being in-sample</a:t>
            </a:r>
          </a:p>
          <a:p>
            <a:r>
              <a:rPr lang="en-US" sz="3200" dirty="0"/>
              <a:t>					   </a:t>
            </a:r>
          </a:p>
          <a:p>
            <a:r>
              <a:rPr lang="en-CA" sz="3200" dirty="0"/>
              <a:t>2) The </a:t>
            </a:r>
            <a:r>
              <a:rPr lang="en-CA" sz="3200" u="sng" dirty="0">
                <a:solidFill>
                  <a:srgbClr val="C00000"/>
                </a:solidFill>
              </a:rPr>
              <a:t>GAP</a:t>
            </a:r>
            <a:r>
              <a:rPr lang="en-CA" sz="3200" dirty="0">
                <a:solidFill>
                  <a:srgbClr val="C00000"/>
                </a:solidFill>
              </a:rPr>
              <a:t> </a:t>
            </a:r>
            <a:r>
              <a:rPr lang="en-CA" sz="3200" dirty="0"/>
              <a:t>between in- &amp; out-of-sample units</a:t>
            </a:r>
          </a:p>
          <a:p>
            <a:endParaRPr lang="en-CA" sz="3200" dirty="0"/>
          </a:p>
          <a:p>
            <a:r>
              <a:rPr lang="en-CA" sz="3200" dirty="0"/>
              <a:t>3) The </a:t>
            </a:r>
            <a:r>
              <a:rPr lang="en-CA" sz="3200" u="sng" dirty="0">
                <a:solidFill>
                  <a:srgbClr val="C00000"/>
                </a:solidFill>
              </a:rPr>
              <a:t>Variability</a:t>
            </a:r>
            <a:r>
              <a:rPr lang="en-CA" sz="3200" dirty="0"/>
              <a:t> of the data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48B1F374-30D5-48D1-9DCB-12E11401D63B}"/>
              </a:ext>
            </a:extLst>
          </p:cNvPr>
          <p:cNvSpPr/>
          <p:nvPr/>
        </p:nvSpPr>
        <p:spPr>
          <a:xfrm>
            <a:off x="7111038" y="1820336"/>
            <a:ext cx="4614322" cy="1398805"/>
          </a:xfrm>
          <a:prstGeom prst="wedgeRoundRectCallout">
            <a:avLst>
              <a:gd name="adj1" fmla="val -22782"/>
              <a:gd name="adj2" fmla="val 6035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06FC4D-519F-426B-A2DC-A6BDC48E1A2A}"/>
              </a:ext>
            </a:extLst>
          </p:cNvPr>
          <p:cNvSpPr txBox="1"/>
          <p:nvPr/>
        </p:nvSpPr>
        <p:spPr>
          <a:xfrm>
            <a:off x="7431318" y="1915335"/>
            <a:ext cx="4118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These 3 points are true for any data gathering method! Surveys, admin data, other types of data, crowdsoucing, etc.</a:t>
            </a:r>
            <a:endParaRPr lang="en-CA" b="1" i="1" dirty="0"/>
          </a:p>
        </p:txBody>
      </p:sp>
    </p:spTree>
    <p:extLst>
      <p:ext uri="{BB962C8B-B14F-4D97-AF65-F5344CB8AC3E}">
        <p14:creationId xmlns:p14="http://schemas.microsoft.com/office/powerpoint/2010/main" val="33293119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5710079|-4252114|-14342875|-15434978|-10997635|Statistics Canada&quot;,&quot;Id&quot;:&quot;663b652839334493046cb84d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Interio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ts template2">
      <a:majorFont>
        <a:latin typeface="Tahoma bol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ts template2">
      <a:majorFont>
        <a:latin typeface="Tahoma bol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FFBD129B4424F90691339E55B5A7E" ma:contentTypeVersion="20" ma:contentTypeDescription="Create a new document." ma:contentTypeScope="" ma:versionID="b29d7386760d3ed5692d77b26a8bcca5">
  <xsd:schema xmlns:xsd="http://www.w3.org/2001/XMLSchema" xmlns:xs="http://www.w3.org/2001/XMLSchema" xmlns:p="http://schemas.microsoft.com/office/2006/metadata/properties" xmlns:ns1="http://schemas.microsoft.com/sharepoint/v3" xmlns:ns2="a09baf1e-45c8-4993-a8ef-9209070ee381" xmlns:ns3="440d2437-d853-4db3-bdda-a2b2af628fb2" targetNamespace="http://schemas.microsoft.com/office/2006/metadata/properties" ma:root="true" ma:fieldsID="1d0d142bd0a56e87ada0895bdc35cecf" ns1:_="" ns2:_="" ns3:_="">
    <xsd:import namespace="http://schemas.microsoft.com/sharepoint/v3"/>
    <xsd:import namespace="a09baf1e-45c8-4993-a8ef-9209070ee381"/>
    <xsd:import namespace="440d2437-d853-4db3-bdda-a2b2af628f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baf1e-45c8-4993-a8ef-9209070ee38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309525f-9825-49e9-9d9c-1d74682eb4ab}" ma:internalName="TaxCatchAll" ma:showField="CatchAllData" ma:web="a09baf1e-45c8-4993-a8ef-9209070ee3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0d2437-d853-4db3-bdda-a2b2af628f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b4420a8-2ab6-4cc0-9a2f-4ec41633a6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B07CB1-8417-4A73-9C95-44ACD0AFD807}"/>
</file>

<file path=customXml/itemProps2.xml><?xml version="1.0" encoding="utf-8"?>
<ds:datastoreItem xmlns:ds="http://schemas.openxmlformats.org/officeDocument/2006/customXml" ds:itemID="{04DF0A25-5721-4351-8683-F9CFC66FE70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7413</TotalTime>
  <Words>1117</Words>
  <Application>Microsoft Office PowerPoint</Application>
  <PresentationFormat>Widescreen</PresentationFormat>
  <Paragraphs>173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MT Std</vt:lpstr>
      <vt:lpstr>Calibri</vt:lpstr>
      <vt:lpstr>Cambria Math</vt:lpstr>
      <vt:lpstr>Lato</vt:lpstr>
      <vt:lpstr>Tahoma</vt:lpstr>
      <vt:lpstr>Wingdings</vt:lpstr>
      <vt:lpstr>Interior slide</vt:lpstr>
      <vt:lpstr>Title slide</vt:lpstr>
      <vt:lpstr>Fighting or Accepting Nonresponse: Considerations and Plans at Statistics Canada</vt:lpstr>
      <vt:lpstr>Overview</vt:lpstr>
      <vt:lpstr>Response Rates for some of Statistics Canada’s Economic Surveys</vt:lpstr>
      <vt:lpstr>Response Rates for some of Statistics Canada's Household Surveys</vt:lpstr>
      <vt:lpstr>Survey Context</vt:lpstr>
      <vt:lpstr>Issues</vt:lpstr>
      <vt:lpstr>Designing Surveys then (When the Response Rate was high)</vt:lpstr>
      <vt:lpstr>Designing Statistical Programs Surveys (Now)</vt:lpstr>
      <vt:lpstr>Understanding and Countering Error</vt:lpstr>
      <vt:lpstr>What has been done?</vt:lpstr>
      <vt:lpstr>What has been done?</vt:lpstr>
      <vt:lpstr>Fighting or Accepting Nonresonse?</vt:lpstr>
      <vt:lpstr>Assumptions</vt:lpstr>
      <vt:lpstr>Validating Assumptions</vt:lpstr>
      <vt:lpstr>Validating Assumptions</vt:lpstr>
      <vt:lpstr>Subsampling Non-respondents</vt:lpstr>
      <vt:lpstr>Examples (or related programs in place)</vt:lpstr>
      <vt:lpstr>Developments at Statistics Canada</vt:lpstr>
      <vt:lpstr>PowerPoint Presentation</vt:lpstr>
      <vt:lpstr>Stay connected!</vt:lpstr>
      <vt:lpstr>Statistics Canada—  Your National Statistical Agency</vt:lpstr>
    </vt:vector>
  </TitlesOfParts>
  <Company>StatCan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malopau</dc:creator>
  <cp:lastModifiedBy>Eric</cp:lastModifiedBy>
  <cp:revision>317</cp:revision>
  <cp:lastPrinted>2024-07-31T19:52:57Z</cp:lastPrinted>
  <dcterms:created xsi:type="dcterms:W3CDTF">2015-08-04T19:39:59Z</dcterms:created>
  <dcterms:modified xsi:type="dcterms:W3CDTF">2024-08-02T01:17:49Z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